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26"/>
  </p:notesMasterIdLst>
  <p:sldIdLst>
    <p:sldId id="342" r:id="rId2"/>
    <p:sldId id="343" r:id="rId3"/>
    <p:sldId id="352" r:id="rId4"/>
    <p:sldId id="345" r:id="rId5"/>
    <p:sldId id="354" r:id="rId6"/>
    <p:sldId id="266" r:id="rId7"/>
    <p:sldId id="355" r:id="rId8"/>
    <p:sldId id="356" r:id="rId9"/>
    <p:sldId id="359" r:id="rId10"/>
    <p:sldId id="361" r:id="rId11"/>
    <p:sldId id="360" r:id="rId12"/>
    <p:sldId id="358" r:id="rId13"/>
    <p:sldId id="362" r:id="rId14"/>
    <p:sldId id="363" r:id="rId15"/>
    <p:sldId id="364" r:id="rId16"/>
    <p:sldId id="366" r:id="rId17"/>
    <p:sldId id="365" r:id="rId18"/>
    <p:sldId id="369" r:id="rId19"/>
    <p:sldId id="368" r:id="rId20"/>
    <p:sldId id="367" r:id="rId21"/>
    <p:sldId id="370" r:id="rId22"/>
    <p:sldId id="371" r:id="rId23"/>
    <p:sldId id="372" r:id="rId24"/>
    <p:sldId id="353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Fira Code" panose="020B0809050000020004" pitchFamily="49" charset="0"/>
      <p:regular r:id="rId31"/>
      <p:bold r:id="rId32"/>
    </p:embeddedFont>
    <p:embeddedFont>
      <p:font typeface="Lexend Exa" panose="020B0604020202020204" charset="0"/>
      <p:regular r:id="rId33"/>
      <p:bold r:id="rId34"/>
    </p:embeddedFont>
    <p:embeddedFont>
      <p:font typeface="Red Hat Text" panose="020B0604020202020204" charset="0"/>
      <p:regular r:id="rId35"/>
      <p:bold r:id="rId36"/>
      <p:italic r:id="rId37"/>
      <p:boldItalic r:id="rId38"/>
    </p:embeddedFont>
    <p:embeddedFont>
      <p:font typeface="SimHei" panose="02010609060101010101" pitchFamily="49" charset="-122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BEB1"/>
    <a:srgbClr val="F7DF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DC22E7-A7B5-40D6-AC45-4BA56501D041}">
  <a:tblStyle styleId="{19DC22E7-A7B5-40D6-AC45-4BA56501D0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7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hdphoto1.wdp>
</file>

<file path=ppt/media/image1.png>
</file>

<file path=ppt/media/image10.svg>
</file>

<file path=ppt/media/image11.png>
</file>

<file path=ppt/media/image12.svg>
</file>

<file path=ppt/media/image13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ac7ecdd8c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ac7ecdd8c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03298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11583f128e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11583f128e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31543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8307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11583f128e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11583f128e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17993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572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47454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55151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53622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11583f128e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11583f128e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2795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11583f128e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11583f128e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2005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a2ff256fbf_0_24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a2ff256fbf_0_24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11583f128e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11583f128e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97625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90278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409065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14d4dce06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14d4dce06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24919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a2ff256fbf_0_24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a2ff256fbf_0_24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54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14d4dce06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14d4dce06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2613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11583f128e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11583f128e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5931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19810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2519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11540c824b9_3_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11540c824b9_3_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0618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g11583f128e6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Google Shape;1546;g11583f128e6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6166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07922" y="159125"/>
            <a:ext cx="4368752" cy="4825250"/>
            <a:chOff x="164875" y="162825"/>
            <a:chExt cx="8832900" cy="4825250"/>
          </a:xfrm>
        </p:grpSpPr>
        <p:sp>
          <p:nvSpPr>
            <p:cNvPr id="10" name="Google Shape;10;p2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1" name="Google Shape;11;p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4" name="Google Shape;14;p2"/>
          <p:cNvCxnSpPr/>
          <p:nvPr/>
        </p:nvCxnSpPr>
        <p:spPr>
          <a:xfrm>
            <a:off x="5120369" y="1669750"/>
            <a:ext cx="335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>
            <a:off x="5120369" y="3565200"/>
            <a:ext cx="335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033375" y="1804174"/>
            <a:ext cx="3525600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09069" y="3772920"/>
            <a:ext cx="3574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8" name="Google Shape;18;p2"/>
          <p:cNvCxnSpPr/>
          <p:nvPr/>
        </p:nvCxnSpPr>
        <p:spPr>
          <a:xfrm>
            <a:off x="4619800" y="4984375"/>
            <a:ext cx="436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968050" y="1950082"/>
            <a:ext cx="3456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2" name="Google Shape;22;p3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3" name="Google Shape;23;p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1258838" y="1834875"/>
            <a:ext cx="27801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4968050" y="2685375"/>
            <a:ext cx="21354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4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32" name="Google Shape;132;p14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33" name="Google Shape;133;p1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135;p1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title" idx="2" hasCustomPrompt="1"/>
          </p:nvPr>
        </p:nvSpPr>
        <p:spPr>
          <a:xfrm>
            <a:off x="1157052" y="1129425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1"/>
          </p:nvPr>
        </p:nvSpPr>
        <p:spPr>
          <a:xfrm>
            <a:off x="721452" y="208761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subTitle" idx="3"/>
          </p:nvPr>
        </p:nvSpPr>
        <p:spPr>
          <a:xfrm>
            <a:off x="721452" y="179306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title" idx="4" hasCustomPrompt="1"/>
          </p:nvPr>
        </p:nvSpPr>
        <p:spPr>
          <a:xfrm>
            <a:off x="1157052" y="2848370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5"/>
          </p:nvPr>
        </p:nvSpPr>
        <p:spPr>
          <a:xfrm>
            <a:off x="721452" y="379967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subTitle" idx="6"/>
          </p:nvPr>
        </p:nvSpPr>
        <p:spPr>
          <a:xfrm>
            <a:off x="721452" y="350512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title" idx="7" hasCustomPrompt="1"/>
          </p:nvPr>
        </p:nvSpPr>
        <p:spPr>
          <a:xfrm>
            <a:off x="3770700" y="1124625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8"/>
          </p:nvPr>
        </p:nvSpPr>
        <p:spPr>
          <a:xfrm>
            <a:off x="3335100" y="208761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ubTitle" idx="9"/>
          </p:nvPr>
        </p:nvSpPr>
        <p:spPr>
          <a:xfrm>
            <a:off x="3335100" y="179306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6" name="Google Shape;146;p14"/>
          <p:cNvSpPr txBox="1">
            <a:spLocks noGrp="1"/>
          </p:cNvSpPr>
          <p:nvPr>
            <p:ph type="title" idx="13" hasCustomPrompt="1"/>
          </p:nvPr>
        </p:nvSpPr>
        <p:spPr>
          <a:xfrm>
            <a:off x="3770700" y="2843570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4"/>
          <p:cNvSpPr txBox="1">
            <a:spLocks noGrp="1"/>
          </p:cNvSpPr>
          <p:nvPr>
            <p:ph type="subTitle" idx="14"/>
          </p:nvPr>
        </p:nvSpPr>
        <p:spPr>
          <a:xfrm>
            <a:off x="3335100" y="379967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4"/>
          <p:cNvSpPr txBox="1">
            <a:spLocks noGrp="1"/>
          </p:cNvSpPr>
          <p:nvPr>
            <p:ph type="subTitle" idx="15"/>
          </p:nvPr>
        </p:nvSpPr>
        <p:spPr>
          <a:xfrm>
            <a:off x="3335100" y="350512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9" name="Google Shape;149;p14"/>
          <p:cNvSpPr txBox="1">
            <a:spLocks noGrp="1"/>
          </p:cNvSpPr>
          <p:nvPr>
            <p:ph type="title" idx="16" hasCustomPrompt="1"/>
          </p:nvPr>
        </p:nvSpPr>
        <p:spPr>
          <a:xfrm>
            <a:off x="6384348" y="1129425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14"/>
          <p:cNvSpPr txBox="1">
            <a:spLocks noGrp="1"/>
          </p:cNvSpPr>
          <p:nvPr>
            <p:ph type="subTitle" idx="17"/>
          </p:nvPr>
        </p:nvSpPr>
        <p:spPr>
          <a:xfrm>
            <a:off x="5948748" y="208761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subTitle" idx="18"/>
          </p:nvPr>
        </p:nvSpPr>
        <p:spPr>
          <a:xfrm>
            <a:off x="5948748" y="179306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title" idx="19" hasCustomPrompt="1"/>
          </p:nvPr>
        </p:nvSpPr>
        <p:spPr>
          <a:xfrm>
            <a:off x="6384348" y="2848370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4"/>
          <p:cNvSpPr txBox="1">
            <a:spLocks noGrp="1"/>
          </p:cNvSpPr>
          <p:nvPr>
            <p:ph type="subTitle" idx="20"/>
          </p:nvPr>
        </p:nvSpPr>
        <p:spPr>
          <a:xfrm>
            <a:off x="5948748" y="379967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subTitle" idx="21"/>
          </p:nvPr>
        </p:nvSpPr>
        <p:spPr>
          <a:xfrm>
            <a:off x="5948748" y="350512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4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title" idx="2"/>
          </p:nvPr>
        </p:nvSpPr>
        <p:spPr>
          <a:xfrm>
            <a:off x="3947975" y="1652450"/>
            <a:ext cx="4476000" cy="18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Red Hat Text"/>
              <a:buNone/>
              <a:defRPr sz="2600"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Red Hat Text"/>
              <a:buNone/>
              <a:defRPr sz="2000"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97" name="Google Shape;197;p19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98" name="Google Shape;198;p19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99" name="Google Shape;199;p19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19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5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>
            <a:spLocks noGrp="1"/>
          </p:cNvSpPr>
          <p:nvPr>
            <p:ph type="title"/>
          </p:nvPr>
        </p:nvSpPr>
        <p:spPr>
          <a:xfrm>
            <a:off x="943175" y="1981800"/>
            <a:ext cx="51741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221" name="Google Shape;221;p22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22" name="Google Shape;222;p22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23" name="Google Shape;223;p2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2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" name="Google Shape;225;p2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226" name="Google Shape;226;p22"/>
          <p:cNvSpPr txBox="1">
            <a:spLocks noGrp="1"/>
          </p:cNvSpPr>
          <p:nvPr>
            <p:ph type="title" idx="2" hasCustomPrompt="1"/>
          </p:nvPr>
        </p:nvSpPr>
        <p:spPr>
          <a:xfrm>
            <a:off x="6594925" y="190560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7" name="Google Shape;227;p22"/>
          <p:cNvSpPr txBox="1">
            <a:spLocks noGrp="1"/>
          </p:cNvSpPr>
          <p:nvPr>
            <p:ph type="subTitle" idx="1"/>
          </p:nvPr>
        </p:nvSpPr>
        <p:spPr>
          <a:xfrm>
            <a:off x="943175" y="2717101"/>
            <a:ext cx="51741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1_1_1_1">
    <p:bg>
      <p:bgPr>
        <a:solidFill>
          <a:schemeClr val="lt1"/>
        </a:solid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576;p5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77" name="Google Shape;577;p53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78" name="Google Shape;578;p5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5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580;p5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1"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54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83" name="Google Shape;583;p54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84" name="Google Shape;584;p5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5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5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587" name="Google Shape;587;p54"/>
          <p:cNvSpPr/>
          <p:nvPr/>
        </p:nvSpPr>
        <p:spPr>
          <a:xfrm>
            <a:off x="2667000" y="1052550"/>
            <a:ext cx="3810000" cy="3038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2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55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0" name="Google Shape;590;p55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91" name="Google Shape;591;p5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92" name="Google Shape;592;p5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3" name="Google Shape;593;p5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APTION_ONLY_1">
    <p:bg>
      <p:bgPr>
        <a:solidFill>
          <a:schemeClr val="dk2"/>
        </a:solidFill>
        <a:effectLst/>
      </p:bgPr>
    </p:bg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oogle Shape;595;p5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6" name="Google Shape;596;p5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97" name="Google Shape;597;p5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5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5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42175"/>
            <a:ext cx="7704000" cy="3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sp>
        <p:nvSpPr>
          <p:cNvPr id="2" name="MSIPCMContentMarking" descr="{&quot;HashCode&quot;:1358424980,&quot;Placement&quot;:&quot;Footer&quot;,&quot;Top&quot;:384.343,&quot;Left&quot;:264.723541,&quot;SlideWidth&quot;:720,&quot;SlideHeight&quot;:405}">
            <a:extLst>
              <a:ext uri="{FF2B5EF4-FFF2-40B4-BE49-F238E27FC236}">
                <a16:creationId xmlns:a16="http://schemas.microsoft.com/office/drawing/2014/main" id="{DE5D3C1F-C40F-6A2F-2CDC-18D64BBE2AEA}"/>
              </a:ext>
            </a:extLst>
          </p:cNvPr>
          <p:cNvSpPr txBox="1"/>
          <p:nvPr userDrawn="1"/>
        </p:nvSpPr>
        <p:spPr>
          <a:xfrm>
            <a:off x="3361989" y="4881156"/>
            <a:ext cx="2420021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pt-BR" sz="1000">
                <a:solidFill>
                  <a:srgbClr val="000000"/>
                </a:solidFill>
                <a:latin typeface="Calibri" panose="020F0502020204030204" pitchFamily="34" charset="0"/>
              </a:rPr>
              <a:t>Classificação da informação: Uso Interno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0" r:id="rId3"/>
    <p:sldLayoutId id="2147483665" r:id="rId4"/>
    <p:sldLayoutId id="2147483668" r:id="rId5"/>
    <p:sldLayoutId id="2147483699" r:id="rId6"/>
    <p:sldLayoutId id="2147483700" r:id="rId7"/>
    <p:sldLayoutId id="2147483701" r:id="rId8"/>
    <p:sldLayoutId id="2147483702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9"/>
          <p:cNvSpPr txBox="1">
            <a:spLocks noGrp="1"/>
          </p:cNvSpPr>
          <p:nvPr>
            <p:ph type="ctrTitle"/>
          </p:nvPr>
        </p:nvSpPr>
        <p:spPr>
          <a:xfrm>
            <a:off x="5048115" y="2051005"/>
            <a:ext cx="3525600" cy="1145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000" dirty="0"/>
              <a:t>INTERFACES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br>
              <a:rPr lang="en" sz="2000" dirty="0">
                <a:solidFill>
                  <a:schemeClr val="dk1"/>
                </a:solidFill>
              </a:rPr>
            </a:br>
            <a:r>
              <a:rPr lang="en" sz="2000" dirty="0">
                <a:solidFill>
                  <a:schemeClr val="dk1"/>
                </a:solidFill>
              </a:rPr>
              <a:t>JAVA</a:t>
            </a:r>
            <a:br>
              <a:rPr lang="en" sz="2000" dirty="0">
                <a:solidFill>
                  <a:schemeClr val="dk1"/>
                </a:solidFill>
              </a:rPr>
            </a:br>
            <a:r>
              <a:rPr lang="en" sz="4000" dirty="0"/>
              <a:t>DESKTOP</a:t>
            </a:r>
            <a:endParaRPr sz="4000" dirty="0"/>
          </a:p>
        </p:txBody>
      </p:sp>
      <p:sp>
        <p:nvSpPr>
          <p:cNvPr id="610" name="Google Shape;610;p59"/>
          <p:cNvSpPr txBox="1">
            <a:spLocks noGrp="1"/>
          </p:cNvSpPr>
          <p:nvPr>
            <p:ph type="subTitle" idx="1"/>
          </p:nvPr>
        </p:nvSpPr>
        <p:spPr>
          <a:xfrm>
            <a:off x="5009069" y="3772920"/>
            <a:ext cx="3574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SimHei" panose="020B0503020204020204" pitchFamily="49" charset="-122"/>
                <a:ea typeface="SimHei" panose="020B0503020204020204" pitchFamily="49" charset="-122"/>
              </a:rPr>
              <a:t>b</a:t>
            </a:r>
            <a:r>
              <a:rPr lang="en" dirty="0">
                <a:latin typeface="SimHei" panose="020B0503020204020204" pitchFamily="49" charset="-122"/>
                <a:ea typeface="SimHei" panose="020B0503020204020204" pitchFamily="49" charset="-122"/>
              </a:rPr>
              <a:t>y Rafa</a:t>
            </a:r>
            <a:endParaRPr dirty="0">
              <a:latin typeface="SimHei" panose="020B0503020204020204" pitchFamily="49" charset="-122"/>
              <a:ea typeface="SimHei" panose="020B0503020204020204" pitchFamily="49" charset="-122"/>
            </a:endParaRPr>
          </a:p>
        </p:txBody>
      </p:sp>
      <p:grpSp>
        <p:nvGrpSpPr>
          <p:cNvPr id="4" name="Google Shape;2795;p120">
            <a:extLst>
              <a:ext uri="{FF2B5EF4-FFF2-40B4-BE49-F238E27FC236}">
                <a16:creationId xmlns:a16="http://schemas.microsoft.com/office/drawing/2014/main" id="{79A093FF-B746-D027-802D-97F1F80D64E1}"/>
              </a:ext>
            </a:extLst>
          </p:cNvPr>
          <p:cNvGrpSpPr/>
          <p:nvPr/>
        </p:nvGrpSpPr>
        <p:grpSpPr>
          <a:xfrm>
            <a:off x="6414117" y="1137488"/>
            <a:ext cx="666966" cy="408815"/>
            <a:chOff x="6445369" y="2705295"/>
            <a:chExt cx="396178" cy="242836"/>
          </a:xfrm>
          <a:solidFill>
            <a:schemeClr val="tx1"/>
          </a:solidFill>
        </p:grpSpPr>
        <p:sp>
          <p:nvSpPr>
            <p:cNvPr id="5" name="Google Shape;2796;p120">
              <a:extLst>
                <a:ext uri="{FF2B5EF4-FFF2-40B4-BE49-F238E27FC236}">
                  <a16:creationId xmlns:a16="http://schemas.microsoft.com/office/drawing/2014/main" id="{1E24DFFE-3FD6-2BBB-1294-E3786C48A288}"/>
                </a:ext>
              </a:extLst>
            </p:cNvPr>
            <p:cNvSpPr/>
            <p:nvPr/>
          </p:nvSpPr>
          <p:spPr>
            <a:xfrm>
              <a:off x="6594390" y="2819833"/>
              <a:ext cx="38913" cy="33354"/>
            </a:xfrm>
            <a:custGeom>
              <a:avLst/>
              <a:gdLst/>
              <a:ahLst/>
              <a:cxnLst/>
              <a:rect l="l" t="t" r="r" b="b"/>
              <a:pathLst>
                <a:path w="1414" h="1212" extrusionOk="0">
                  <a:moveTo>
                    <a:pt x="817" y="419"/>
                  </a:moveTo>
                  <a:cubicBezTo>
                    <a:pt x="907" y="419"/>
                    <a:pt x="991" y="492"/>
                    <a:pt x="991" y="608"/>
                  </a:cubicBezTo>
                  <a:cubicBezTo>
                    <a:pt x="991" y="700"/>
                    <a:pt x="911" y="792"/>
                    <a:pt x="819" y="792"/>
                  </a:cubicBezTo>
                  <a:cubicBezTo>
                    <a:pt x="647" y="792"/>
                    <a:pt x="568" y="594"/>
                    <a:pt x="687" y="475"/>
                  </a:cubicBezTo>
                  <a:cubicBezTo>
                    <a:pt x="726" y="436"/>
                    <a:pt x="772" y="419"/>
                    <a:pt x="817" y="419"/>
                  </a:cubicBezTo>
                  <a:close/>
                  <a:moveTo>
                    <a:pt x="819" y="0"/>
                  </a:moveTo>
                  <a:cubicBezTo>
                    <a:pt x="277" y="0"/>
                    <a:pt x="0" y="660"/>
                    <a:pt x="383" y="1030"/>
                  </a:cubicBezTo>
                  <a:cubicBezTo>
                    <a:pt x="508" y="1155"/>
                    <a:pt x="661" y="1211"/>
                    <a:pt x="811" y="1211"/>
                  </a:cubicBezTo>
                  <a:cubicBezTo>
                    <a:pt x="1120" y="1211"/>
                    <a:pt x="1413" y="972"/>
                    <a:pt x="1413" y="608"/>
                  </a:cubicBezTo>
                  <a:cubicBezTo>
                    <a:pt x="1413" y="277"/>
                    <a:pt x="1149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797;p120">
              <a:extLst>
                <a:ext uri="{FF2B5EF4-FFF2-40B4-BE49-F238E27FC236}">
                  <a16:creationId xmlns:a16="http://schemas.microsoft.com/office/drawing/2014/main" id="{F6337F90-D4BF-F196-2651-435CB86B91FC}"/>
                </a:ext>
              </a:extLst>
            </p:cNvPr>
            <p:cNvSpPr/>
            <p:nvPr/>
          </p:nvSpPr>
          <p:spPr>
            <a:xfrm>
              <a:off x="6582804" y="2796469"/>
              <a:ext cx="67369" cy="22952"/>
            </a:xfrm>
            <a:custGeom>
              <a:avLst/>
              <a:gdLst/>
              <a:ahLst/>
              <a:cxnLst/>
              <a:rect l="l" t="t" r="r" b="b"/>
              <a:pathLst>
                <a:path w="2448" h="834" extrusionOk="0">
                  <a:moveTo>
                    <a:pt x="1233" y="1"/>
                  </a:moveTo>
                  <a:cubicBezTo>
                    <a:pt x="847" y="1"/>
                    <a:pt x="461" y="156"/>
                    <a:pt x="170" y="466"/>
                  </a:cubicBezTo>
                  <a:cubicBezTo>
                    <a:pt x="0" y="616"/>
                    <a:pt x="155" y="834"/>
                    <a:pt x="321" y="834"/>
                  </a:cubicBezTo>
                  <a:cubicBezTo>
                    <a:pt x="374" y="834"/>
                    <a:pt x="429" y="811"/>
                    <a:pt x="474" y="757"/>
                  </a:cubicBezTo>
                  <a:cubicBezTo>
                    <a:pt x="679" y="539"/>
                    <a:pt x="956" y="430"/>
                    <a:pt x="1233" y="430"/>
                  </a:cubicBezTo>
                  <a:cubicBezTo>
                    <a:pt x="1511" y="430"/>
                    <a:pt x="1788" y="539"/>
                    <a:pt x="1993" y="757"/>
                  </a:cubicBezTo>
                  <a:cubicBezTo>
                    <a:pt x="2036" y="803"/>
                    <a:pt x="2087" y="823"/>
                    <a:pt x="2137" y="823"/>
                  </a:cubicBezTo>
                  <a:cubicBezTo>
                    <a:pt x="2298" y="823"/>
                    <a:pt x="2448" y="617"/>
                    <a:pt x="2296" y="466"/>
                  </a:cubicBezTo>
                  <a:cubicBezTo>
                    <a:pt x="2006" y="156"/>
                    <a:pt x="1620" y="1"/>
                    <a:pt x="12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798;p120">
              <a:extLst>
                <a:ext uri="{FF2B5EF4-FFF2-40B4-BE49-F238E27FC236}">
                  <a16:creationId xmlns:a16="http://schemas.microsoft.com/office/drawing/2014/main" id="{B93721AE-D31D-2DBB-012D-A2DA5A6F6FC3}"/>
                </a:ext>
              </a:extLst>
            </p:cNvPr>
            <p:cNvSpPr/>
            <p:nvPr/>
          </p:nvSpPr>
          <p:spPr>
            <a:xfrm>
              <a:off x="6567117" y="2773380"/>
              <a:ext cx="100338" cy="30272"/>
            </a:xfrm>
            <a:custGeom>
              <a:avLst/>
              <a:gdLst/>
              <a:ahLst/>
              <a:cxnLst/>
              <a:rect l="l" t="t" r="r" b="b"/>
              <a:pathLst>
                <a:path w="3646" h="1100" extrusionOk="0">
                  <a:moveTo>
                    <a:pt x="1803" y="1"/>
                  </a:moveTo>
                  <a:cubicBezTo>
                    <a:pt x="1189" y="1"/>
                    <a:pt x="575" y="242"/>
                    <a:pt x="119" y="724"/>
                  </a:cubicBezTo>
                  <a:cubicBezTo>
                    <a:pt x="1" y="856"/>
                    <a:pt x="93" y="1081"/>
                    <a:pt x="278" y="1081"/>
                  </a:cubicBezTo>
                  <a:cubicBezTo>
                    <a:pt x="344" y="1081"/>
                    <a:pt x="397" y="1054"/>
                    <a:pt x="436" y="1015"/>
                  </a:cubicBezTo>
                  <a:cubicBezTo>
                    <a:pt x="793" y="632"/>
                    <a:pt x="1282" y="420"/>
                    <a:pt x="1810" y="420"/>
                  </a:cubicBezTo>
                  <a:cubicBezTo>
                    <a:pt x="2325" y="420"/>
                    <a:pt x="2827" y="632"/>
                    <a:pt x="3170" y="1015"/>
                  </a:cubicBezTo>
                  <a:cubicBezTo>
                    <a:pt x="3220" y="1074"/>
                    <a:pt x="3278" y="1099"/>
                    <a:pt x="3334" y="1099"/>
                  </a:cubicBezTo>
                  <a:cubicBezTo>
                    <a:pt x="3500" y="1099"/>
                    <a:pt x="3645" y="882"/>
                    <a:pt x="3487" y="724"/>
                  </a:cubicBezTo>
                  <a:cubicBezTo>
                    <a:pt x="3031" y="242"/>
                    <a:pt x="2417" y="1"/>
                    <a:pt x="18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799;p120">
              <a:extLst>
                <a:ext uri="{FF2B5EF4-FFF2-40B4-BE49-F238E27FC236}">
                  <a16:creationId xmlns:a16="http://schemas.microsoft.com/office/drawing/2014/main" id="{427BE66E-F61C-F9BE-EF9E-17927EB1CE8E}"/>
                </a:ext>
              </a:extLst>
            </p:cNvPr>
            <p:cNvSpPr/>
            <p:nvPr/>
          </p:nvSpPr>
          <p:spPr>
            <a:xfrm>
              <a:off x="6548321" y="2749052"/>
              <a:ext cx="135866" cy="37868"/>
            </a:xfrm>
            <a:custGeom>
              <a:avLst/>
              <a:gdLst/>
              <a:ahLst/>
              <a:cxnLst/>
              <a:rect l="l" t="t" r="r" b="b"/>
              <a:pathLst>
                <a:path w="4937" h="1376" extrusionOk="0">
                  <a:moveTo>
                    <a:pt x="2488" y="0"/>
                  </a:moveTo>
                  <a:cubicBezTo>
                    <a:pt x="1641" y="0"/>
                    <a:pt x="796" y="334"/>
                    <a:pt x="169" y="1000"/>
                  </a:cubicBezTo>
                  <a:cubicBezTo>
                    <a:pt x="1" y="1159"/>
                    <a:pt x="143" y="1376"/>
                    <a:pt x="308" y="1376"/>
                  </a:cubicBezTo>
                  <a:cubicBezTo>
                    <a:pt x="364" y="1376"/>
                    <a:pt x="422" y="1351"/>
                    <a:pt x="472" y="1291"/>
                  </a:cubicBezTo>
                  <a:cubicBezTo>
                    <a:pt x="1020" y="710"/>
                    <a:pt x="1753" y="419"/>
                    <a:pt x="2486" y="419"/>
                  </a:cubicBezTo>
                  <a:cubicBezTo>
                    <a:pt x="3219" y="419"/>
                    <a:pt x="3952" y="710"/>
                    <a:pt x="4500" y="1291"/>
                  </a:cubicBezTo>
                  <a:cubicBezTo>
                    <a:pt x="4540" y="1344"/>
                    <a:pt x="4593" y="1357"/>
                    <a:pt x="4659" y="1357"/>
                  </a:cubicBezTo>
                  <a:cubicBezTo>
                    <a:pt x="4844" y="1357"/>
                    <a:pt x="4936" y="1146"/>
                    <a:pt x="4817" y="1000"/>
                  </a:cubicBezTo>
                  <a:cubicBezTo>
                    <a:pt x="4183" y="334"/>
                    <a:pt x="3335" y="0"/>
                    <a:pt x="24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800;p120">
              <a:extLst>
                <a:ext uri="{FF2B5EF4-FFF2-40B4-BE49-F238E27FC236}">
                  <a16:creationId xmlns:a16="http://schemas.microsoft.com/office/drawing/2014/main" id="{ACB14256-DA48-88BC-BDC7-9199EE1C1C5F}"/>
                </a:ext>
              </a:extLst>
            </p:cNvPr>
            <p:cNvSpPr/>
            <p:nvPr/>
          </p:nvSpPr>
          <p:spPr>
            <a:xfrm>
              <a:off x="6445369" y="2705295"/>
              <a:ext cx="396178" cy="242836"/>
            </a:xfrm>
            <a:custGeom>
              <a:avLst/>
              <a:gdLst/>
              <a:ahLst/>
              <a:cxnLst/>
              <a:rect l="l" t="t" r="r" b="b"/>
              <a:pathLst>
                <a:path w="14396" h="8824" extrusionOk="0">
                  <a:moveTo>
                    <a:pt x="12507" y="2630"/>
                  </a:moveTo>
                  <a:cubicBezTo>
                    <a:pt x="12560" y="2630"/>
                    <a:pt x="12599" y="2670"/>
                    <a:pt x="12599" y="2709"/>
                  </a:cubicBezTo>
                  <a:cubicBezTo>
                    <a:pt x="12599" y="2762"/>
                    <a:pt x="12560" y="2802"/>
                    <a:pt x="12507" y="2802"/>
                  </a:cubicBezTo>
                  <a:lnTo>
                    <a:pt x="10447" y="2802"/>
                  </a:lnTo>
                  <a:cubicBezTo>
                    <a:pt x="10420" y="2789"/>
                    <a:pt x="10394" y="2749"/>
                    <a:pt x="10394" y="2723"/>
                  </a:cubicBezTo>
                  <a:cubicBezTo>
                    <a:pt x="10394" y="2670"/>
                    <a:pt x="10434" y="2630"/>
                    <a:pt x="10486" y="2630"/>
                  </a:cubicBezTo>
                  <a:close/>
                  <a:moveTo>
                    <a:pt x="11992" y="3224"/>
                  </a:moveTo>
                  <a:cubicBezTo>
                    <a:pt x="12032" y="3224"/>
                    <a:pt x="12071" y="3251"/>
                    <a:pt x="12071" y="3304"/>
                  </a:cubicBezTo>
                  <a:cubicBezTo>
                    <a:pt x="12071" y="3356"/>
                    <a:pt x="12032" y="3396"/>
                    <a:pt x="11992" y="3396"/>
                  </a:cubicBezTo>
                  <a:lnTo>
                    <a:pt x="11001" y="3396"/>
                  </a:lnTo>
                  <a:cubicBezTo>
                    <a:pt x="10949" y="3396"/>
                    <a:pt x="10909" y="3356"/>
                    <a:pt x="10909" y="3304"/>
                  </a:cubicBezTo>
                  <a:cubicBezTo>
                    <a:pt x="10909" y="3251"/>
                    <a:pt x="10949" y="3224"/>
                    <a:pt x="11001" y="3224"/>
                  </a:cubicBezTo>
                  <a:close/>
                  <a:moveTo>
                    <a:pt x="11728" y="3819"/>
                  </a:moveTo>
                  <a:cubicBezTo>
                    <a:pt x="11807" y="3845"/>
                    <a:pt x="11794" y="3964"/>
                    <a:pt x="11715" y="3977"/>
                  </a:cubicBezTo>
                  <a:lnTo>
                    <a:pt x="11292" y="3977"/>
                  </a:lnTo>
                  <a:cubicBezTo>
                    <a:pt x="11200" y="3964"/>
                    <a:pt x="11186" y="3845"/>
                    <a:pt x="11279" y="3819"/>
                  </a:cubicBezTo>
                  <a:close/>
                  <a:moveTo>
                    <a:pt x="10579" y="3581"/>
                  </a:moveTo>
                  <a:cubicBezTo>
                    <a:pt x="10618" y="3647"/>
                    <a:pt x="10684" y="3713"/>
                    <a:pt x="10751" y="3753"/>
                  </a:cubicBezTo>
                  <a:lnTo>
                    <a:pt x="10751" y="5100"/>
                  </a:lnTo>
                  <a:lnTo>
                    <a:pt x="10579" y="5100"/>
                  </a:lnTo>
                  <a:lnTo>
                    <a:pt x="10579" y="3581"/>
                  </a:lnTo>
                  <a:close/>
                  <a:moveTo>
                    <a:pt x="10156" y="1019"/>
                  </a:moveTo>
                  <a:lnTo>
                    <a:pt x="10156" y="2326"/>
                  </a:lnTo>
                  <a:cubicBezTo>
                    <a:pt x="10037" y="2419"/>
                    <a:pt x="9971" y="2564"/>
                    <a:pt x="9971" y="2709"/>
                  </a:cubicBezTo>
                  <a:cubicBezTo>
                    <a:pt x="9971" y="2868"/>
                    <a:pt x="10037" y="3000"/>
                    <a:pt x="10156" y="3106"/>
                  </a:cubicBezTo>
                  <a:lnTo>
                    <a:pt x="10156" y="5100"/>
                  </a:lnTo>
                  <a:lnTo>
                    <a:pt x="9932" y="5100"/>
                  </a:lnTo>
                  <a:cubicBezTo>
                    <a:pt x="9813" y="5100"/>
                    <a:pt x="9720" y="5192"/>
                    <a:pt x="9720" y="5311"/>
                  </a:cubicBezTo>
                  <a:lnTo>
                    <a:pt x="9720" y="6077"/>
                  </a:lnTo>
                  <a:lnTo>
                    <a:pt x="2298" y="6077"/>
                  </a:lnTo>
                  <a:lnTo>
                    <a:pt x="2298" y="1019"/>
                  </a:lnTo>
                  <a:close/>
                  <a:moveTo>
                    <a:pt x="13762" y="5905"/>
                  </a:moveTo>
                  <a:lnTo>
                    <a:pt x="13762" y="6500"/>
                  </a:lnTo>
                  <a:cubicBezTo>
                    <a:pt x="13762" y="6632"/>
                    <a:pt x="13643" y="6751"/>
                    <a:pt x="13511" y="6751"/>
                  </a:cubicBezTo>
                  <a:lnTo>
                    <a:pt x="13260" y="6751"/>
                  </a:lnTo>
                  <a:lnTo>
                    <a:pt x="13273" y="5905"/>
                  </a:lnTo>
                  <a:close/>
                  <a:moveTo>
                    <a:pt x="7475" y="7094"/>
                  </a:moveTo>
                  <a:lnTo>
                    <a:pt x="7475" y="7239"/>
                  </a:lnTo>
                  <a:lnTo>
                    <a:pt x="4979" y="7239"/>
                  </a:lnTo>
                  <a:lnTo>
                    <a:pt x="4979" y="7094"/>
                  </a:lnTo>
                  <a:close/>
                  <a:moveTo>
                    <a:pt x="12850" y="5522"/>
                  </a:moveTo>
                  <a:lnTo>
                    <a:pt x="12850" y="7120"/>
                  </a:lnTo>
                  <a:cubicBezTo>
                    <a:pt x="12837" y="7437"/>
                    <a:pt x="12586" y="7688"/>
                    <a:pt x="12269" y="7688"/>
                  </a:cubicBezTo>
                  <a:lnTo>
                    <a:pt x="10711" y="7688"/>
                  </a:lnTo>
                  <a:cubicBezTo>
                    <a:pt x="10407" y="7688"/>
                    <a:pt x="10143" y="7437"/>
                    <a:pt x="10143" y="7120"/>
                  </a:cubicBezTo>
                  <a:lnTo>
                    <a:pt x="10143" y="6883"/>
                  </a:lnTo>
                  <a:lnTo>
                    <a:pt x="10143" y="6275"/>
                  </a:lnTo>
                  <a:lnTo>
                    <a:pt x="10143" y="5522"/>
                  </a:lnTo>
                  <a:close/>
                  <a:moveTo>
                    <a:pt x="9401" y="1"/>
                  </a:moveTo>
                  <a:cubicBezTo>
                    <a:pt x="9393" y="1"/>
                    <a:pt x="9385" y="1"/>
                    <a:pt x="9377" y="2"/>
                  </a:cubicBezTo>
                  <a:lnTo>
                    <a:pt x="1612" y="2"/>
                  </a:lnTo>
                  <a:cubicBezTo>
                    <a:pt x="1440" y="2"/>
                    <a:pt x="1281" y="147"/>
                    <a:pt x="1281" y="332"/>
                  </a:cubicBezTo>
                  <a:lnTo>
                    <a:pt x="1281" y="6671"/>
                  </a:lnTo>
                  <a:lnTo>
                    <a:pt x="331" y="6671"/>
                  </a:lnTo>
                  <a:cubicBezTo>
                    <a:pt x="146" y="6671"/>
                    <a:pt x="0" y="6817"/>
                    <a:pt x="0" y="7001"/>
                  </a:cubicBezTo>
                  <a:lnTo>
                    <a:pt x="0" y="7952"/>
                  </a:lnTo>
                  <a:cubicBezTo>
                    <a:pt x="0" y="8137"/>
                    <a:pt x="146" y="8282"/>
                    <a:pt x="331" y="8282"/>
                  </a:cubicBezTo>
                  <a:lnTo>
                    <a:pt x="832" y="8282"/>
                  </a:lnTo>
                  <a:cubicBezTo>
                    <a:pt x="1110" y="8282"/>
                    <a:pt x="1110" y="7860"/>
                    <a:pt x="832" y="7860"/>
                  </a:cubicBezTo>
                  <a:lnTo>
                    <a:pt x="423" y="7860"/>
                  </a:lnTo>
                  <a:lnTo>
                    <a:pt x="423" y="7094"/>
                  </a:lnTo>
                  <a:lnTo>
                    <a:pt x="4557" y="7094"/>
                  </a:lnTo>
                  <a:lnTo>
                    <a:pt x="4557" y="7450"/>
                  </a:lnTo>
                  <a:cubicBezTo>
                    <a:pt x="4557" y="7556"/>
                    <a:pt x="4662" y="7649"/>
                    <a:pt x="4768" y="7649"/>
                  </a:cubicBezTo>
                  <a:lnTo>
                    <a:pt x="7687" y="7649"/>
                  </a:lnTo>
                  <a:cubicBezTo>
                    <a:pt x="7805" y="7649"/>
                    <a:pt x="7898" y="7556"/>
                    <a:pt x="7898" y="7450"/>
                  </a:cubicBezTo>
                  <a:lnTo>
                    <a:pt x="7898" y="7094"/>
                  </a:lnTo>
                  <a:lnTo>
                    <a:pt x="9720" y="7094"/>
                  </a:lnTo>
                  <a:lnTo>
                    <a:pt x="9720" y="7120"/>
                  </a:lnTo>
                  <a:cubicBezTo>
                    <a:pt x="9720" y="7318"/>
                    <a:pt x="9786" y="7516"/>
                    <a:pt x="9905" y="7688"/>
                  </a:cubicBezTo>
                  <a:lnTo>
                    <a:pt x="8809" y="7688"/>
                  </a:lnTo>
                  <a:cubicBezTo>
                    <a:pt x="8704" y="7688"/>
                    <a:pt x="8611" y="7754"/>
                    <a:pt x="8598" y="7860"/>
                  </a:cubicBezTo>
                  <a:lnTo>
                    <a:pt x="1849" y="7860"/>
                  </a:lnTo>
                  <a:cubicBezTo>
                    <a:pt x="1572" y="7860"/>
                    <a:pt x="1572" y="8282"/>
                    <a:pt x="1849" y="8282"/>
                  </a:cubicBezTo>
                  <a:lnTo>
                    <a:pt x="8598" y="8282"/>
                  </a:lnTo>
                  <a:cubicBezTo>
                    <a:pt x="8611" y="8586"/>
                    <a:pt x="8862" y="8824"/>
                    <a:pt x="9166" y="8824"/>
                  </a:cubicBezTo>
                  <a:lnTo>
                    <a:pt x="12058" y="8824"/>
                  </a:lnTo>
                  <a:cubicBezTo>
                    <a:pt x="12335" y="8824"/>
                    <a:pt x="12335" y="8401"/>
                    <a:pt x="12058" y="8401"/>
                  </a:cubicBezTo>
                  <a:lnTo>
                    <a:pt x="9179" y="8401"/>
                  </a:lnTo>
                  <a:cubicBezTo>
                    <a:pt x="9086" y="8401"/>
                    <a:pt x="9020" y="8335"/>
                    <a:pt x="9020" y="8256"/>
                  </a:cubicBezTo>
                  <a:lnTo>
                    <a:pt x="9020" y="8111"/>
                  </a:lnTo>
                  <a:lnTo>
                    <a:pt x="13973" y="8111"/>
                  </a:lnTo>
                  <a:lnTo>
                    <a:pt x="13973" y="8256"/>
                  </a:lnTo>
                  <a:cubicBezTo>
                    <a:pt x="13973" y="8335"/>
                    <a:pt x="13907" y="8401"/>
                    <a:pt x="13828" y="8401"/>
                  </a:cubicBezTo>
                  <a:lnTo>
                    <a:pt x="13062" y="8401"/>
                  </a:lnTo>
                  <a:cubicBezTo>
                    <a:pt x="12771" y="8401"/>
                    <a:pt x="12771" y="8824"/>
                    <a:pt x="13062" y="8824"/>
                  </a:cubicBezTo>
                  <a:lnTo>
                    <a:pt x="13828" y="8824"/>
                  </a:lnTo>
                  <a:cubicBezTo>
                    <a:pt x="14145" y="8824"/>
                    <a:pt x="14396" y="8573"/>
                    <a:pt x="14396" y="8256"/>
                  </a:cubicBezTo>
                  <a:lnTo>
                    <a:pt x="14396" y="7899"/>
                  </a:lnTo>
                  <a:cubicBezTo>
                    <a:pt x="14396" y="7781"/>
                    <a:pt x="14303" y="7688"/>
                    <a:pt x="14184" y="7688"/>
                  </a:cubicBezTo>
                  <a:lnTo>
                    <a:pt x="13088" y="7688"/>
                  </a:lnTo>
                  <a:cubicBezTo>
                    <a:pt x="13194" y="7530"/>
                    <a:pt x="13247" y="7358"/>
                    <a:pt x="13260" y="7173"/>
                  </a:cubicBezTo>
                  <a:lnTo>
                    <a:pt x="13524" y="7173"/>
                  </a:lnTo>
                  <a:cubicBezTo>
                    <a:pt x="13894" y="7173"/>
                    <a:pt x="14197" y="6869"/>
                    <a:pt x="14197" y="6500"/>
                  </a:cubicBezTo>
                  <a:lnTo>
                    <a:pt x="14197" y="5905"/>
                  </a:lnTo>
                  <a:cubicBezTo>
                    <a:pt x="14197" y="5668"/>
                    <a:pt x="13999" y="5483"/>
                    <a:pt x="13762" y="5483"/>
                  </a:cubicBezTo>
                  <a:lnTo>
                    <a:pt x="13273" y="5483"/>
                  </a:lnTo>
                  <a:lnTo>
                    <a:pt x="13273" y="5311"/>
                  </a:lnTo>
                  <a:cubicBezTo>
                    <a:pt x="13273" y="5192"/>
                    <a:pt x="13167" y="5100"/>
                    <a:pt x="13062" y="5100"/>
                  </a:cubicBezTo>
                  <a:lnTo>
                    <a:pt x="11186" y="5100"/>
                  </a:lnTo>
                  <a:lnTo>
                    <a:pt x="11186" y="4400"/>
                  </a:lnTo>
                  <a:cubicBezTo>
                    <a:pt x="11213" y="4413"/>
                    <a:pt x="11252" y="4413"/>
                    <a:pt x="11292" y="4413"/>
                  </a:cubicBezTo>
                  <a:lnTo>
                    <a:pt x="11701" y="4413"/>
                  </a:lnTo>
                  <a:cubicBezTo>
                    <a:pt x="11992" y="4413"/>
                    <a:pt x="12216" y="4188"/>
                    <a:pt x="12216" y="3911"/>
                  </a:cubicBezTo>
                  <a:cubicBezTo>
                    <a:pt x="12216" y="3858"/>
                    <a:pt x="12216" y="3819"/>
                    <a:pt x="12203" y="3779"/>
                  </a:cubicBezTo>
                  <a:cubicBezTo>
                    <a:pt x="12388" y="3700"/>
                    <a:pt x="12494" y="3515"/>
                    <a:pt x="12507" y="3317"/>
                  </a:cubicBezTo>
                  <a:cubicBezTo>
                    <a:pt x="12507" y="3277"/>
                    <a:pt x="12507" y="3251"/>
                    <a:pt x="12507" y="3224"/>
                  </a:cubicBezTo>
                  <a:lnTo>
                    <a:pt x="12520" y="3224"/>
                  </a:lnTo>
                  <a:cubicBezTo>
                    <a:pt x="13154" y="3185"/>
                    <a:pt x="13154" y="2247"/>
                    <a:pt x="12520" y="2207"/>
                  </a:cubicBezTo>
                  <a:lnTo>
                    <a:pt x="11186" y="2207"/>
                  </a:lnTo>
                  <a:lnTo>
                    <a:pt x="11186" y="332"/>
                  </a:lnTo>
                  <a:cubicBezTo>
                    <a:pt x="11186" y="147"/>
                    <a:pt x="11041" y="2"/>
                    <a:pt x="10856" y="2"/>
                  </a:cubicBezTo>
                  <a:lnTo>
                    <a:pt x="10381" y="2"/>
                  </a:lnTo>
                  <a:cubicBezTo>
                    <a:pt x="10117" y="15"/>
                    <a:pt x="10117" y="398"/>
                    <a:pt x="10381" y="425"/>
                  </a:cubicBezTo>
                  <a:lnTo>
                    <a:pt x="10764" y="425"/>
                  </a:lnTo>
                  <a:lnTo>
                    <a:pt x="10764" y="2207"/>
                  </a:lnTo>
                  <a:lnTo>
                    <a:pt x="10592" y="2207"/>
                  </a:lnTo>
                  <a:lnTo>
                    <a:pt x="10592" y="808"/>
                  </a:lnTo>
                  <a:cubicBezTo>
                    <a:pt x="10592" y="689"/>
                    <a:pt x="10500" y="596"/>
                    <a:pt x="10381" y="596"/>
                  </a:cubicBezTo>
                  <a:lnTo>
                    <a:pt x="2100" y="596"/>
                  </a:lnTo>
                  <a:cubicBezTo>
                    <a:pt x="1981" y="596"/>
                    <a:pt x="1889" y="689"/>
                    <a:pt x="1889" y="808"/>
                  </a:cubicBezTo>
                  <a:lnTo>
                    <a:pt x="1889" y="6288"/>
                  </a:lnTo>
                  <a:cubicBezTo>
                    <a:pt x="1889" y="6394"/>
                    <a:pt x="1981" y="6500"/>
                    <a:pt x="2100" y="6500"/>
                  </a:cubicBezTo>
                  <a:lnTo>
                    <a:pt x="9734" y="6500"/>
                  </a:lnTo>
                  <a:lnTo>
                    <a:pt x="9734" y="6671"/>
                  </a:lnTo>
                  <a:lnTo>
                    <a:pt x="1704" y="6671"/>
                  </a:lnTo>
                  <a:lnTo>
                    <a:pt x="1704" y="425"/>
                  </a:lnTo>
                  <a:lnTo>
                    <a:pt x="9377" y="425"/>
                  </a:lnTo>
                  <a:cubicBezTo>
                    <a:pt x="9385" y="425"/>
                    <a:pt x="9393" y="426"/>
                    <a:pt x="9401" y="426"/>
                  </a:cubicBezTo>
                  <a:cubicBezTo>
                    <a:pt x="9673" y="426"/>
                    <a:pt x="9673" y="1"/>
                    <a:pt x="94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1414;p137">
            <a:extLst>
              <a:ext uri="{FF2B5EF4-FFF2-40B4-BE49-F238E27FC236}">
                <a16:creationId xmlns:a16="http://schemas.microsoft.com/office/drawing/2014/main" id="{BDD95876-6CED-42AA-532E-355F970FC193}"/>
              </a:ext>
            </a:extLst>
          </p:cNvPr>
          <p:cNvSpPr/>
          <p:nvPr/>
        </p:nvSpPr>
        <p:spPr>
          <a:xfrm>
            <a:off x="5470497" y="1137488"/>
            <a:ext cx="435003" cy="433162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chemeClr val="tx1"/>
          </a:solidFill>
          <a:ln w="31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1415;p137">
            <a:extLst>
              <a:ext uri="{FF2B5EF4-FFF2-40B4-BE49-F238E27FC236}">
                <a16:creationId xmlns:a16="http://schemas.microsoft.com/office/drawing/2014/main" id="{16787335-A3BF-8871-838E-3BF36BF0B196}"/>
              </a:ext>
            </a:extLst>
          </p:cNvPr>
          <p:cNvGrpSpPr/>
          <p:nvPr/>
        </p:nvGrpSpPr>
        <p:grpSpPr>
          <a:xfrm>
            <a:off x="7589700" y="1186252"/>
            <a:ext cx="359213" cy="327807"/>
            <a:chOff x="1958520" y="2302574"/>
            <a:chExt cx="359213" cy="327807"/>
          </a:xfrm>
          <a:solidFill>
            <a:schemeClr val="tx1"/>
          </a:solidFill>
        </p:grpSpPr>
        <p:sp>
          <p:nvSpPr>
            <p:cNvPr id="14" name="Google Shape;11416;p137">
              <a:extLst>
                <a:ext uri="{FF2B5EF4-FFF2-40B4-BE49-F238E27FC236}">
                  <a16:creationId xmlns:a16="http://schemas.microsoft.com/office/drawing/2014/main" id="{61879032-88AE-F119-75F9-320603999D6A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417;p137">
              <a:extLst>
                <a:ext uri="{FF2B5EF4-FFF2-40B4-BE49-F238E27FC236}">
                  <a16:creationId xmlns:a16="http://schemas.microsoft.com/office/drawing/2014/main" id="{45E4CC8D-4953-DAA3-F338-07EC28CE3971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418;p137">
              <a:extLst>
                <a:ext uri="{FF2B5EF4-FFF2-40B4-BE49-F238E27FC236}">
                  <a16:creationId xmlns:a16="http://schemas.microsoft.com/office/drawing/2014/main" id="{4313EA6E-92BD-E51E-7977-C58936F5D108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Imagem 9" descr="Xícara ao lado de computador&#10;&#10;Descrição gerada automaticamente">
            <a:extLst>
              <a:ext uri="{FF2B5EF4-FFF2-40B4-BE49-F238E27FC236}">
                <a16:creationId xmlns:a16="http://schemas.microsoft.com/office/drawing/2014/main" id="{8B17CD1B-E1DE-F068-C023-E9EFEB5DF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16" y="166687"/>
            <a:ext cx="4267200" cy="4810125"/>
          </a:xfrm>
          <a:prstGeom prst="rect">
            <a:avLst/>
          </a:prstGeom>
        </p:spPr>
      </p:pic>
      <p:sp>
        <p:nvSpPr>
          <p:cNvPr id="2" name="Google Shape;1680;p82">
            <a:extLst>
              <a:ext uri="{FF2B5EF4-FFF2-40B4-BE49-F238E27FC236}">
                <a16:creationId xmlns:a16="http://schemas.microsoft.com/office/drawing/2014/main" id="{2608F120-65D6-5572-8ED4-E2258B163B4E}"/>
              </a:ext>
            </a:extLst>
          </p:cNvPr>
          <p:cNvSpPr txBox="1">
            <a:spLocks/>
          </p:cNvSpPr>
          <p:nvPr/>
        </p:nvSpPr>
        <p:spPr>
          <a:xfrm>
            <a:off x="5548921" y="4666289"/>
            <a:ext cx="2523987" cy="300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>
              <a:buSzPts val="1400"/>
            </a:pPr>
            <a:r>
              <a:rPr lang="en-US" sz="1400" dirty="0">
                <a:latin typeface="Red Hat Text"/>
                <a:ea typeface="Red Hat Text"/>
                <a:cs typeface="Red Hat Text"/>
                <a:sym typeface="Red Hat Text"/>
              </a:rPr>
              <a:t>rcalves@senacrs.com.br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</a:t>
            </a:r>
            <a:br>
              <a:rPr lang="en" dirty="0"/>
            </a:br>
            <a:r>
              <a:rPr lang="en" dirty="0">
                <a:solidFill>
                  <a:schemeClr val="dk1"/>
                </a:solidFill>
              </a:rPr>
              <a:t>FOREACH</a:t>
            </a:r>
            <a:endParaRPr dirty="0"/>
          </a:p>
        </p:txBody>
      </p:sp>
      <p:grpSp>
        <p:nvGrpSpPr>
          <p:cNvPr id="2" name="Group 34">
            <a:extLst>
              <a:ext uri="{FF2B5EF4-FFF2-40B4-BE49-F238E27FC236}">
                <a16:creationId xmlns:a16="http://schemas.microsoft.com/office/drawing/2014/main" id="{7F6C7F02-BE9F-7CA5-5709-88802A23F72B}"/>
              </a:ext>
            </a:extLst>
          </p:cNvPr>
          <p:cNvGrpSpPr/>
          <p:nvPr/>
        </p:nvGrpSpPr>
        <p:grpSpPr>
          <a:xfrm>
            <a:off x="4620861" y="1063158"/>
            <a:ext cx="3985667" cy="3017184"/>
            <a:chOff x="-90935" y="-142081"/>
            <a:chExt cx="10369878" cy="7850091"/>
          </a:xfrm>
        </p:grpSpPr>
        <p:grpSp>
          <p:nvGrpSpPr>
            <p:cNvPr id="3" name="Group 35">
              <a:extLst>
                <a:ext uri="{FF2B5EF4-FFF2-40B4-BE49-F238E27FC236}">
                  <a16:creationId xmlns:a16="http://schemas.microsoft.com/office/drawing/2014/main" id="{C3DD4303-8C1E-CC13-17AB-3804017BE84B}"/>
                </a:ext>
              </a:extLst>
            </p:cNvPr>
            <p:cNvGrpSpPr/>
            <p:nvPr/>
          </p:nvGrpSpPr>
          <p:grpSpPr>
            <a:xfrm>
              <a:off x="-90935" y="-142081"/>
              <a:ext cx="10006662" cy="7850091"/>
              <a:chOff x="-18733" y="-76200"/>
              <a:chExt cx="2061423" cy="1617158"/>
            </a:xfrm>
          </p:grpSpPr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06736DCD-50F2-4571-CA18-E7522F99E8A2}"/>
                  </a:ext>
                </a:extLst>
              </p:cNvPr>
              <p:cNvSpPr/>
              <p:nvPr/>
            </p:nvSpPr>
            <p:spPr>
              <a:xfrm>
                <a:off x="-18733" y="0"/>
                <a:ext cx="2061423" cy="1540958"/>
              </a:xfrm>
              <a:custGeom>
                <a:avLst/>
                <a:gdLst/>
                <a:ahLst/>
                <a:cxnLst/>
                <a:rect l="l" t="t" r="r" b="b"/>
                <a:pathLst>
                  <a:path w="1356851" h="749916">
                    <a:moveTo>
                      <a:pt x="0" y="0"/>
                    </a:moveTo>
                    <a:lnTo>
                      <a:pt x="1356851" y="0"/>
                    </a:lnTo>
                    <a:lnTo>
                      <a:pt x="1356851" y="749916"/>
                    </a:lnTo>
                    <a:lnTo>
                      <a:pt x="0" y="7499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5" name="TextBox 37">
                <a:extLst>
                  <a:ext uri="{FF2B5EF4-FFF2-40B4-BE49-F238E27FC236}">
                    <a16:creationId xmlns:a16="http://schemas.microsoft.com/office/drawing/2014/main" id="{D0FD8FEA-7A5A-F2CB-E340-86ACFE7FCC6B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7E2D78D6-70DA-0D70-8F2A-631C3EC0A4B9}"/>
                </a:ext>
              </a:extLst>
            </p:cNvPr>
            <p:cNvSpPr/>
            <p:nvPr/>
          </p:nvSpPr>
          <p:spPr>
            <a:xfrm>
              <a:off x="126999" y="0"/>
              <a:ext cx="10151944" cy="7480196"/>
            </a:xfrm>
            <a:custGeom>
              <a:avLst/>
              <a:gdLst/>
              <a:ahLst/>
              <a:cxnLst/>
              <a:rect l="l" t="t" r="r" b="b"/>
              <a:pathLst>
                <a:path w="1372091" h="763884">
                  <a:moveTo>
                    <a:pt x="0" y="0"/>
                  </a:moveTo>
                  <a:lnTo>
                    <a:pt x="1372091" y="0"/>
                  </a:lnTo>
                  <a:lnTo>
                    <a:pt x="1372091" y="763884"/>
                  </a:lnTo>
                  <a:lnTo>
                    <a:pt x="0" y="763884"/>
                  </a:lnTo>
                  <a:close/>
                </a:path>
              </a:pathLst>
            </a:custGeom>
            <a:solidFill>
              <a:srgbClr val="4C618A"/>
            </a:solidFill>
            <a:ln w="28575">
              <a:solidFill>
                <a:srgbClr val="000000"/>
              </a:solidFill>
            </a:ln>
          </p:spPr>
        </p:sp>
        <p:sp>
          <p:nvSpPr>
            <p:cNvPr id="20" name="Freeform 42">
              <a:extLst>
                <a:ext uri="{FF2B5EF4-FFF2-40B4-BE49-F238E27FC236}">
                  <a16:creationId xmlns:a16="http://schemas.microsoft.com/office/drawing/2014/main" id="{9C2C2AE8-89E0-32FE-3113-8E0589852CD4}"/>
                </a:ext>
              </a:extLst>
            </p:cNvPr>
            <p:cNvSpPr/>
            <p:nvPr/>
          </p:nvSpPr>
          <p:spPr>
            <a:xfrm>
              <a:off x="126991" y="0"/>
              <a:ext cx="10151944" cy="560658"/>
            </a:xfrm>
            <a:custGeom>
              <a:avLst/>
              <a:gdLst/>
              <a:ahLst/>
              <a:cxnLst/>
              <a:rect l="l" t="t" r="r" b="b"/>
              <a:pathLst>
                <a:path w="1372091" h="115498">
                  <a:moveTo>
                    <a:pt x="0" y="0"/>
                  </a:moveTo>
                  <a:lnTo>
                    <a:pt x="1372091" y="0"/>
                  </a:lnTo>
                  <a:lnTo>
                    <a:pt x="1372091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000000"/>
              </a:solidFill>
            </a:ln>
          </p:spPr>
        </p:sp>
        <p:pic>
          <p:nvPicPr>
            <p:cNvPr id="18" name="Picture 44">
              <a:extLst>
                <a:ext uri="{FF2B5EF4-FFF2-40B4-BE49-F238E27FC236}">
                  <a16:creationId xmlns:a16="http://schemas.microsoft.com/office/drawing/2014/main" id="{C92B4BC1-8C59-DA0C-DFFB-C2420F077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19" name="TextBox 45">
              <a:extLst>
                <a:ext uri="{FF2B5EF4-FFF2-40B4-BE49-F238E27FC236}">
                  <a16:creationId xmlns:a16="http://schemas.microsoft.com/office/drawing/2014/main" id="{A8EB16DF-5C56-5B7D-AB40-954D0AEC14C0}"/>
                </a:ext>
              </a:extLst>
            </p:cNvPr>
            <p:cNvSpPr txBox="1"/>
            <p:nvPr/>
          </p:nvSpPr>
          <p:spPr>
            <a:xfrm>
              <a:off x="583483" y="667381"/>
              <a:ext cx="9550181" cy="640617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//FOR</a:t>
              </a:r>
            </a:p>
            <a:p>
              <a:r>
                <a:rPr lang="en-US" sz="1600" spc="-66" dirty="0">
                  <a:solidFill>
                    <a:srgbClr val="2DBEB1"/>
                  </a:solidFill>
                  <a:latin typeface="Fira Code"/>
                </a:rPr>
                <a:t>for</a:t>
              </a:r>
              <a:r>
                <a:rPr lang="en-US" sz="1600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en-US" sz="1600" spc="-66" dirty="0">
                  <a:solidFill>
                    <a:srgbClr val="2DBEB1"/>
                  </a:solidFill>
                  <a:latin typeface="Fira Code"/>
                </a:rPr>
                <a:t>int</a:t>
              </a:r>
              <a:r>
                <a:rPr lang="en-US" sz="1600" spc="-66" dirty="0">
                  <a:solidFill>
                    <a:srgbClr val="FBF3E4"/>
                  </a:solidFill>
                  <a:latin typeface="Fira Code"/>
                </a:rPr>
                <a:t> </a:t>
              </a:r>
              <a:r>
                <a:rPr lang="en-US" sz="1600" spc="-66" dirty="0" err="1">
                  <a:solidFill>
                    <a:srgbClr val="FBF3E4"/>
                  </a:solidFill>
                  <a:latin typeface="Fira Code"/>
                </a:rPr>
                <a:t>i</a:t>
              </a:r>
              <a:r>
                <a:rPr lang="en-US" sz="1600" spc="-66" dirty="0">
                  <a:solidFill>
                    <a:srgbClr val="FBF3E4"/>
                  </a:solidFill>
                  <a:latin typeface="Fira Code"/>
                </a:rPr>
                <a:t> = </a:t>
              </a:r>
              <a:r>
                <a:rPr lang="en-US" sz="1600" spc="-66" dirty="0">
                  <a:solidFill>
                    <a:srgbClr val="F7DF1E"/>
                  </a:solidFill>
                  <a:latin typeface="Fira Code"/>
                </a:rPr>
                <a:t>0</a:t>
              </a:r>
              <a:r>
                <a:rPr lang="en-US" sz="1600" spc="-66" dirty="0">
                  <a:solidFill>
                    <a:srgbClr val="FBF3E4"/>
                  </a:solidFill>
                  <a:latin typeface="Fira Code"/>
                </a:rPr>
                <a:t>; </a:t>
              </a:r>
              <a:r>
                <a:rPr lang="en-US" sz="1600" spc="-66" dirty="0" err="1">
                  <a:solidFill>
                    <a:srgbClr val="FBF3E4"/>
                  </a:solidFill>
                  <a:latin typeface="Fira Code"/>
                </a:rPr>
                <a:t>i</a:t>
              </a:r>
              <a:r>
                <a:rPr lang="en-US" sz="1600" spc="-66" dirty="0">
                  <a:solidFill>
                    <a:srgbClr val="FBF3E4"/>
                  </a:solidFill>
                  <a:latin typeface="Fira Code"/>
                </a:rPr>
                <a:t> &lt; </a:t>
              </a:r>
              <a:r>
                <a:rPr lang="en-US" sz="1600" spc="-66" dirty="0">
                  <a:solidFill>
                    <a:srgbClr val="F7DF1E"/>
                  </a:solidFill>
                  <a:latin typeface="Fira Code"/>
                </a:rPr>
                <a:t>10</a:t>
              </a:r>
              <a:r>
                <a:rPr lang="en-US" sz="1600" spc="-66" dirty="0">
                  <a:solidFill>
                    <a:srgbClr val="FBF3E4"/>
                  </a:solidFill>
                  <a:latin typeface="Fira Code"/>
                </a:rPr>
                <a:t>; </a:t>
              </a:r>
              <a:r>
                <a:rPr lang="en-US" sz="1600" spc="-66" dirty="0" err="1">
                  <a:solidFill>
                    <a:srgbClr val="FBF3E4"/>
                  </a:solidFill>
                  <a:latin typeface="Fira Code"/>
                </a:rPr>
                <a:t>i</a:t>
              </a:r>
              <a:r>
                <a:rPr lang="en-US" sz="1600" spc="-66" dirty="0">
                  <a:solidFill>
                    <a:srgbClr val="FBF3E4"/>
                  </a:solidFill>
                  <a:latin typeface="Fira Code"/>
                </a:rPr>
                <a:t>++){</a:t>
              </a:r>
            </a:p>
            <a:p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   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 </a:t>
              </a:r>
              <a:r>
                <a:rPr lang="en-US" sz="1600" spc="-66" dirty="0" err="1">
                  <a:solidFill>
                    <a:srgbClr val="D9D9D9"/>
                  </a:solidFill>
                  <a:latin typeface="Fira Code"/>
                </a:rPr>
                <a:t>bloco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 de </a:t>
              </a:r>
              <a:r>
                <a:rPr lang="en-US" sz="1600" spc="-66" dirty="0" err="1">
                  <a:solidFill>
                    <a:srgbClr val="D9D9D9"/>
                  </a:solidFill>
                  <a:latin typeface="Fira Code"/>
                </a:rPr>
                <a:t>código</a:t>
              </a:r>
              <a:endParaRPr lang="en-US" sz="1600" spc="-66" dirty="0">
                <a:solidFill>
                  <a:schemeClr val="bg1"/>
                </a:solidFill>
                <a:latin typeface="Fira Code"/>
              </a:endParaRPr>
            </a:p>
            <a:p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}</a:t>
              </a:r>
            </a:p>
            <a:p>
              <a:endParaRPr lang="en-US" sz="1600" spc="-66" dirty="0">
                <a:solidFill>
                  <a:schemeClr val="bg1"/>
                </a:solidFill>
                <a:latin typeface="Fira Code"/>
              </a:endParaRPr>
            </a:p>
            <a:p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//FOREACH</a:t>
              </a:r>
            </a:p>
            <a:p>
              <a:r>
                <a:rPr lang="pt-BR" sz="1600" spc="-66" dirty="0" err="1">
                  <a:solidFill>
                    <a:srgbClr val="2DBEB1"/>
                  </a:solidFill>
                  <a:latin typeface="Fira Code"/>
                </a:rPr>
                <a:t>int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[] </a:t>
              </a:r>
              <a:r>
                <a:rPr lang="pt-BR" sz="1600" spc="-66" dirty="0" err="1">
                  <a:solidFill>
                    <a:schemeClr val="bg1"/>
                  </a:solidFill>
                  <a:latin typeface="Fira Code"/>
                </a:rPr>
                <a:t>numeros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 = {</a:t>
              </a:r>
              <a:r>
                <a:rPr lang="pt-BR" sz="1600" spc="-66" dirty="0">
                  <a:solidFill>
                    <a:srgbClr val="F7DF1E"/>
                  </a:solidFill>
                  <a:latin typeface="Fira Code"/>
                </a:rPr>
                <a:t>1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, </a:t>
              </a:r>
              <a:r>
                <a:rPr lang="pt-BR" sz="1600" spc="-66" dirty="0">
                  <a:solidFill>
                    <a:srgbClr val="F7DF1E"/>
                  </a:solidFill>
                  <a:latin typeface="Fira Code"/>
                </a:rPr>
                <a:t>2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, </a:t>
              </a:r>
              <a:r>
                <a:rPr lang="pt-BR" sz="1600" spc="-66" dirty="0">
                  <a:solidFill>
                    <a:srgbClr val="F7DF1E"/>
                  </a:solidFill>
                  <a:latin typeface="Fira Code"/>
                </a:rPr>
                <a:t>3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, </a:t>
              </a:r>
              <a:r>
                <a:rPr lang="pt-BR" sz="1600" spc="-66" dirty="0">
                  <a:solidFill>
                    <a:srgbClr val="F7DF1E"/>
                  </a:solidFill>
                  <a:latin typeface="Fira Code"/>
                </a:rPr>
                <a:t>4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, </a:t>
              </a:r>
              <a:r>
                <a:rPr lang="pt-BR" sz="1600" spc="-66" dirty="0">
                  <a:solidFill>
                    <a:srgbClr val="F7DF1E"/>
                  </a:solidFill>
                  <a:latin typeface="Fira Code"/>
                </a:rPr>
                <a:t>5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};</a:t>
              </a:r>
            </a:p>
            <a:p>
              <a:r>
                <a:rPr lang="pt-BR" sz="1600" spc="-66" dirty="0">
                  <a:solidFill>
                    <a:srgbClr val="2DBEB1"/>
                  </a:solidFill>
                  <a:latin typeface="Fira Code"/>
                </a:rPr>
                <a:t>for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 (</a:t>
              </a:r>
              <a:r>
                <a:rPr lang="pt-BR" sz="1600" spc="-66" dirty="0" err="1">
                  <a:solidFill>
                    <a:srgbClr val="2DBEB1"/>
                  </a:solidFill>
                  <a:latin typeface="Fira Code"/>
                </a:rPr>
                <a:t>int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 numero : </a:t>
              </a:r>
              <a:r>
                <a:rPr lang="pt-BR" sz="1600" spc="-66" dirty="0" err="1">
                  <a:solidFill>
                    <a:schemeClr val="bg1"/>
                  </a:solidFill>
                  <a:latin typeface="Fira Code"/>
                </a:rPr>
                <a:t>numeros</a:t>
              </a:r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) {</a:t>
              </a:r>
              <a:endParaRPr lang="en-US" sz="1600" spc="-66" dirty="0">
                <a:solidFill>
                  <a:srgbClr val="FBF3E4"/>
                </a:solidFill>
                <a:latin typeface="Fira Code"/>
              </a:endParaRPr>
            </a:p>
            <a:p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   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 </a:t>
              </a:r>
              <a:r>
                <a:rPr lang="en-US" sz="1600" spc="-66" dirty="0" err="1">
                  <a:solidFill>
                    <a:srgbClr val="D9D9D9"/>
                  </a:solidFill>
                  <a:latin typeface="Fira Code"/>
                </a:rPr>
                <a:t>bloco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 de </a:t>
              </a:r>
              <a:r>
                <a:rPr lang="en-US" sz="1600" spc="-66" dirty="0" err="1">
                  <a:solidFill>
                    <a:srgbClr val="D9D9D9"/>
                  </a:solidFill>
                  <a:latin typeface="Fira Code"/>
                </a:rPr>
                <a:t>código</a:t>
              </a:r>
              <a:endParaRPr lang="en-US" sz="1600" spc="-66" dirty="0">
                <a:solidFill>
                  <a:schemeClr val="bg1"/>
                </a:solidFill>
                <a:latin typeface="Fira Code"/>
              </a:endParaRPr>
            </a:p>
            <a:p>
              <a:r>
                <a:rPr lang="pt-BR" sz="1600" spc="-66" dirty="0">
                  <a:solidFill>
                    <a:schemeClr val="bg1"/>
                  </a:solidFill>
                  <a:latin typeface="Fira Code"/>
                </a:rPr>
                <a:t>}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3783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2FAA127-4E60-A696-1E6A-31A1CF1C71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" t="17082" r="623" b="17082"/>
          <a:stretch/>
        </p:blipFill>
        <p:spPr>
          <a:xfrm>
            <a:off x="4467423" y="457199"/>
            <a:ext cx="4229101" cy="4229101"/>
          </a:xfrm>
          <a:prstGeom prst="rect">
            <a:avLst/>
          </a:prstGeom>
        </p:spPr>
      </p:pic>
      <p:sp>
        <p:nvSpPr>
          <p:cNvPr id="1548" name="Google Shape;1548;p77"/>
          <p:cNvSpPr txBox="1">
            <a:spLocks noGrp="1"/>
          </p:cNvSpPr>
          <p:nvPr>
            <p:ph type="title"/>
          </p:nvPr>
        </p:nvSpPr>
        <p:spPr>
          <a:xfrm>
            <a:off x="1038310" y="1644503"/>
            <a:ext cx="2676325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Classes</a:t>
            </a:r>
            <a:endParaRPr dirty="0"/>
          </a:p>
        </p:txBody>
      </p:sp>
      <p:sp>
        <p:nvSpPr>
          <p:cNvPr id="1549" name="Google Shape;1549;p77"/>
          <p:cNvSpPr txBox="1">
            <a:spLocks noGrp="1"/>
          </p:cNvSpPr>
          <p:nvPr>
            <p:ph type="title" idx="2"/>
          </p:nvPr>
        </p:nvSpPr>
        <p:spPr>
          <a:xfrm>
            <a:off x="1577795" y="2236703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551" name="Google Shape;1551;p77"/>
          <p:cNvCxnSpPr/>
          <p:nvPr/>
        </p:nvCxnSpPr>
        <p:spPr>
          <a:xfrm>
            <a:off x="1809923" y="338967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6F8F2367-4BBE-88B0-C42D-EC6DEC2D31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7423" y="457198"/>
            <a:ext cx="4229101" cy="422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605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4">
            <a:extLst>
              <a:ext uri="{FF2B5EF4-FFF2-40B4-BE49-F238E27FC236}">
                <a16:creationId xmlns:a16="http://schemas.microsoft.com/office/drawing/2014/main" id="{255ABF1C-4304-7064-F50F-9155423B7EB4}"/>
              </a:ext>
            </a:extLst>
          </p:cNvPr>
          <p:cNvGrpSpPr/>
          <p:nvPr/>
        </p:nvGrpSpPr>
        <p:grpSpPr>
          <a:xfrm>
            <a:off x="4749976" y="1235519"/>
            <a:ext cx="3493584" cy="2672462"/>
            <a:chOff x="-90940" y="-142081"/>
            <a:chExt cx="9089579" cy="6953195"/>
          </a:xfrm>
        </p:grpSpPr>
        <p:grpSp>
          <p:nvGrpSpPr>
            <p:cNvPr id="5" name="Group 35">
              <a:extLst>
                <a:ext uri="{FF2B5EF4-FFF2-40B4-BE49-F238E27FC236}">
                  <a16:creationId xmlns:a16="http://schemas.microsoft.com/office/drawing/2014/main" id="{4B1CA45A-F760-A6F9-ABDA-C5DAB355334B}"/>
                </a:ext>
              </a:extLst>
            </p:cNvPr>
            <p:cNvGrpSpPr/>
            <p:nvPr/>
          </p:nvGrpSpPr>
          <p:grpSpPr>
            <a:xfrm>
              <a:off x="-90940" y="-142081"/>
              <a:ext cx="8871641" cy="6953195"/>
              <a:chOff x="-18734" y="-76200"/>
              <a:chExt cx="1827603" cy="1432393"/>
            </a:xfrm>
          </p:grpSpPr>
          <p:sp>
            <p:nvSpPr>
              <p:cNvPr id="14" name="Freeform 36">
                <a:extLst>
                  <a:ext uri="{FF2B5EF4-FFF2-40B4-BE49-F238E27FC236}">
                    <a16:creationId xmlns:a16="http://schemas.microsoft.com/office/drawing/2014/main" id="{BA599547-821E-9FF7-5C35-D9A1E6FB61B7}"/>
                  </a:ext>
                </a:extLst>
              </p:cNvPr>
              <p:cNvSpPr/>
              <p:nvPr/>
            </p:nvSpPr>
            <p:spPr>
              <a:xfrm>
                <a:off x="-18734" y="0"/>
                <a:ext cx="1827603" cy="1356193"/>
              </a:xfrm>
              <a:custGeom>
                <a:avLst/>
                <a:gdLst/>
                <a:ahLst/>
                <a:cxnLst/>
                <a:rect l="l" t="t" r="r" b="b"/>
                <a:pathLst>
                  <a:path w="1356851" h="749916">
                    <a:moveTo>
                      <a:pt x="0" y="0"/>
                    </a:moveTo>
                    <a:lnTo>
                      <a:pt x="1356851" y="0"/>
                    </a:lnTo>
                    <a:lnTo>
                      <a:pt x="1356851" y="749916"/>
                    </a:lnTo>
                    <a:lnTo>
                      <a:pt x="0" y="7499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5" name="TextBox 37">
                <a:extLst>
                  <a:ext uri="{FF2B5EF4-FFF2-40B4-BE49-F238E27FC236}">
                    <a16:creationId xmlns:a16="http://schemas.microsoft.com/office/drawing/2014/main" id="{46ADBA58-2D6B-A811-988D-68991ABC7068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sp>
          <p:nvSpPr>
            <p:cNvPr id="12" name="Freeform 39">
              <a:extLst>
                <a:ext uri="{FF2B5EF4-FFF2-40B4-BE49-F238E27FC236}">
                  <a16:creationId xmlns:a16="http://schemas.microsoft.com/office/drawing/2014/main" id="{E64DB093-B9E4-048B-158F-E40EDC262961}"/>
                </a:ext>
              </a:extLst>
            </p:cNvPr>
            <p:cNvSpPr/>
            <p:nvPr/>
          </p:nvSpPr>
          <p:spPr>
            <a:xfrm>
              <a:off x="126999" y="6"/>
              <a:ext cx="8871640" cy="6583301"/>
            </a:xfrm>
            <a:custGeom>
              <a:avLst/>
              <a:gdLst/>
              <a:ahLst/>
              <a:cxnLst/>
              <a:rect l="l" t="t" r="r" b="b"/>
              <a:pathLst>
                <a:path w="1372091" h="763884">
                  <a:moveTo>
                    <a:pt x="0" y="0"/>
                  </a:moveTo>
                  <a:lnTo>
                    <a:pt x="1372091" y="0"/>
                  </a:lnTo>
                  <a:lnTo>
                    <a:pt x="1372091" y="763884"/>
                  </a:lnTo>
                  <a:lnTo>
                    <a:pt x="0" y="763884"/>
                  </a:lnTo>
                  <a:close/>
                </a:path>
              </a:pathLst>
            </a:custGeom>
            <a:solidFill>
              <a:srgbClr val="4C618A"/>
            </a:solidFill>
            <a:ln w="28575">
              <a:solidFill>
                <a:srgbClr val="000000"/>
              </a:solidFill>
            </a:ln>
          </p:spPr>
        </p:sp>
        <p:sp>
          <p:nvSpPr>
            <p:cNvPr id="10" name="Freeform 42">
              <a:extLst>
                <a:ext uri="{FF2B5EF4-FFF2-40B4-BE49-F238E27FC236}">
                  <a16:creationId xmlns:a16="http://schemas.microsoft.com/office/drawing/2014/main" id="{9CF8338A-C3F4-1295-C216-025333EB695B}"/>
                </a:ext>
              </a:extLst>
            </p:cNvPr>
            <p:cNvSpPr/>
            <p:nvPr/>
          </p:nvSpPr>
          <p:spPr>
            <a:xfrm>
              <a:off x="126994" y="0"/>
              <a:ext cx="8871645" cy="560658"/>
            </a:xfrm>
            <a:custGeom>
              <a:avLst/>
              <a:gdLst/>
              <a:ahLst/>
              <a:cxnLst/>
              <a:rect l="l" t="t" r="r" b="b"/>
              <a:pathLst>
                <a:path w="1372091" h="115498">
                  <a:moveTo>
                    <a:pt x="0" y="0"/>
                  </a:moveTo>
                  <a:lnTo>
                    <a:pt x="1372091" y="0"/>
                  </a:lnTo>
                  <a:lnTo>
                    <a:pt x="1372091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000000"/>
              </a:solidFill>
            </a:ln>
          </p:spPr>
        </p:sp>
        <p:pic>
          <p:nvPicPr>
            <p:cNvPr id="8" name="Picture 44">
              <a:extLst>
                <a:ext uri="{FF2B5EF4-FFF2-40B4-BE49-F238E27FC236}">
                  <a16:creationId xmlns:a16="http://schemas.microsoft.com/office/drawing/2014/main" id="{CAFED81F-E3F2-8021-5903-F0158FBCC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A57AA4A8-1880-2048-E6A0-DA05F5CD2FFD}"/>
                </a:ext>
              </a:extLst>
            </p:cNvPr>
            <p:cNvSpPr txBox="1"/>
            <p:nvPr/>
          </p:nvSpPr>
          <p:spPr>
            <a:xfrm>
              <a:off x="583486" y="667381"/>
              <a:ext cx="8197216" cy="560539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pt-BR" spc="-66" dirty="0" err="1">
                  <a:solidFill>
                    <a:srgbClr val="2DBEB1"/>
                  </a:solidFill>
                  <a:latin typeface="Fira Code"/>
                </a:rPr>
                <a:t>public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 </a:t>
              </a:r>
              <a:r>
                <a:rPr lang="pt-BR" spc="-66" dirty="0" err="1">
                  <a:solidFill>
                    <a:srgbClr val="2DBEB1"/>
                  </a:solidFill>
                  <a:latin typeface="Fira Code"/>
                </a:rPr>
                <a:t>class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 </a:t>
              </a:r>
              <a:r>
                <a:rPr lang="pt-BR" spc="-66" dirty="0">
                  <a:solidFill>
                    <a:schemeClr val="bg1"/>
                  </a:solidFill>
                  <a:latin typeface="Fira Code"/>
                </a:rPr>
                <a:t>Pessoa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 </a:t>
              </a:r>
              <a:r>
                <a:rPr lang="pt-BR" spc="-66" dirty="0">
                  <a:solidFill>
                    <a:schemeClr val="bg1"/>
                  </a:solidFill>
                  <a:latin typeface="Fira Code"/>
                </a:rPr>
                <a:t>{</a:t>
              </a:r>
            </a:p>
            <a:p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   </a:t>
              </a:r>
              <a:r>
                <a:rPr lang="pt-BR" spc="-66" dirty="0" err="1">
                  <a:solidFill>
                    <a:srgbClr val="2DBEB1"/>
                  </a:solidFill>
                  <a:latin typeface="Fira Code"/>
                </a:rPr>
                <a:t>private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 </a:t>
              </a:r>
              <a:r>
                <a:rPr lang="pt-BR" spc="-66" dirty="0" err="1">
                  <a:solidFill>
                    <a:schemeClr val="bg1"/>
                  </a:solidFill>
                  <a:latin typeface="Fira Code"/>
                </a:rPr>
                <a:t>String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 </a:t>
              </a:r>
              <a:r>
                <a:rPr lang="pt-BR" spc="-66" dirty="0">
                  <a:solidFill>
                    <a:schemeClr val="bg1"/>
                  </a:solidFill>
                  <a:latin typeface="Fira Code"/>
                </a:rPr>
                <a:t>nome;</a:t>
              </a:r>
              <a:endParaRPr lang="nn-NO" spc="-66" dirty="0">
                <a:solidFill>
                  <a:schemeClr val="bg1"/>
                </a:solidFill>
                <a:latin typeface="Fira Code"/>
              </a:endParaRPr>
            </a:p>
            <a:p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   </a:t>
              </a:r>
              <a:r>
                <a:rPr lang="nn-NO" spc="-66" dirty="0">
                  <a:solidFill>
                    <a:srgbClr val="2DBEB1"/>
                  </a:solidFill>
                  <a:latin typeface="Fira Code"/>
                </a:rPr>
                <a:t>public</a:t>
              </a:r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 </a:t>
              </a:r>
              <a:r>
                <a:rPr lang="nn-NO" spc="-66" dirty="0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Pessoa</a:t>
              </a:r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(String nome) {</a:t>
              </a:r>
            </a:p>
            <a:p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      </a:t>
              </a:r>
              <a:r>
                <a:rPr lang="nn-NO" spc="-66" dirty="0">
                  <a:solidFill>
                    <a:schemeClr val="accent2">
                      <a:lumMod val="25000"/>
                      <a:lumOff val="75000"/>
                    </a:schemeClr>
                  </a:solidFill>
                  <a:latin typeface="Fira Code"/>
                </a:rPr>
                <a:t>this</a:t>
              </a:r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.nome = nome;</a:t>
              </a:r>
            </a:p>
            <a:p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   }</a:t>
              </a:r>
            </a:p>
            <a:p>
              <a:endParaRPr lang="nn-NO" spc="-66" dirty="0">
                <a:solidFill>
                  <a:srgbClr val="FBF3E4"/>
                </a:solidFill>
                <a:latin typeface="Fira Code"/>
              </a:endParaRPr>
            </a:p>
            <a:p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   </a:t>
              </a:r>
              <a:r>
                <a:rPr lang="nn-NO" spc="-66" dirty="0">
                  <a:solidFill>
                    <a:srgbClr val="2DBEB1"/>
                  </a:solidFill>
                  <a:latin typeface="Fira Code"/>
                </a:rPr>
                <a:t>public</a:t>
              </a:r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 String </a:t>
              </a:r>
              <a:r>
                <a:rPr lang="nn-NO" spc="-66" dirty="0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getNome</a:t>
              </a:r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() {</a:t>
              </a:r>
            </a:p>
            <a:p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      </a:t>
              </a:r>
              <a:r>
                <a:rPr lang="nn-NO" spc="-66" dirty="0">
                  <a:solidFill>
                    <a:srgbClr val="2DBEB1"/>
                  </a:solidFill>
                  <a:latin typeface="Fira Code"/>
                </a:rPr>
                <a:t>return</a:t>
              </a:r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 </a:t>
              </a:r>
              <a:r>
                <a:rPr lang="nn-NO" spc="-66" dirty="0">
                  <a:solidFill>
                    <a:schemeClr val="bg2">
                      <a:lumMod val="25000"/>
                      <a:lumOff val="75000"/>
                    </a:schemeClr>
                  </a:solidFill>
                  <a:latin typeface="Fira Code"/>
                </a:rPr>
                <a:t>this</a:t>
              </a:r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.nome;</a:t>
              </a:r>
            </a:p>
            <a:p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   }</a:t>
              </a:r>
            </a:p>
            <a:p>
              <a:r>
                <a:rPr lang="nn-NO" spc="-66" dirty="0">
                  <a:solidFill>
                    <a:srgbClr val="FBF3E4"/>
                  </a:solidFill>
                  <a:latin typeface="Fira Code"/>
                </a:rPr>
                <a:t>}</a:t>
              </a:r>
            </a:p>
          </p:txBody>
        </p:sp>
      </p:grpSp>
      <p:sp>
        <p:nvSpPr>
          <p:cNvPr id="28" name="Google Shape;769;p69">
            <a:extLst>
              <a:ext uri="{FF2B5EF4-FFF2-40B4-BE49-F238E27FC236}">
                <a16:creationId xmlns:a16="http://schemas.microsoft.com/office/drawing/2014/main" id="{3AB58E41-BA41-1F29-4FCF-510CBD8C49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CLASSE</a:t>
            </a:r>
            <a:br>
              <a:rPr lang="en" dirty="0"/>
            </a:br>
            <a:r>
              <a:rPr lang="en" dirty="0">
                <a:solidFill>
                  <a:schemeClr val="dk1"/>
                </a:solidFill>
              </a:rPr>
              <a:t>CUSTOM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697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2FAA127-4E60-A696-1E6A-31A1CF1C71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" t="17082" r="623" b="17082"/>
          <a:stretch/>
        </p:blipFill>
        <p:spPr>
          <a:xfrm>
            <a:off x="507369" y="457199"/>
            <a:ext cx="4229101" cy="4229101"/>
          </a:xfrm>
          <a:prstGeom prst="rect">
            <a:avLst/>
          </a:prstGeom>
        </p:spPr>
      </p:pic>
      <p:sp>
        <p:nvSpPr>
          <p:cNvPr id="1548" name="Google Shape;1548;p77"/>
          <p:cNvSpPr txBox="1">
            <a:spLocks noGrp="1"/>
          </p:cNvSpPr>
          <p:nvPr>
            <p:ph type="title"/>
          </p:nvPr>
        </p:nvSpPr>
        <p:spPr>
          <a:xfrm>
            <a:off x="5084535" y="1182552"/>
            <a:ext cx="3200905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Estruturas</a:t>
            </a:r>
            <a:br>
              <a:rPr lang="en" dirty="0"/>
            </a:br>
            <a:r>
              <a:rPr lang="en" dirty="0"/>
              <a:t>de dados</a:t>
            </a:r>
            <a:endParaRPr dirty="0"/>
          </a:p>
        </p:txBody>
      </p:sp>
      <p:sp>
        <p:nvSpPr>
          <p:cNvPr id="1549" name="Google Shape;1549;p77"/>
          <p:cNvSpPr txBox="1">
            <a:spLocks noGrp="1"/>
          </p:cNvSpPr>
          <p:nvPr>
            <p:ph type="title" idx="2"/>
          </p:nvPr>
        </p:nvSpPr>
        <p:spPr>
          <a:xfrm>
            <a:off x="5806895" y="2249403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1551" name="Google Shape;1551;p77"/>
          <p:cNvCxnSpPr/>
          <p:nvPr/>
        </p:nvCxnSpPr>
        <p:spPr>
          <a:xfrm>
            <a:off x="6039023" y="340237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 descr="Pingente de metal&#10;&#10;Descrição gerada automaticamente com confiança baixa">
            <a:extLst>
              <a:ext uri="{FF2B5EF4-FFF2-40B4-BE49-F238E27FC236}">
                <a16:creationId xmlns:a16="http://schemas.microsoft.com/office/drawing/2014/main" id="{F2AAEB00-C6B5-5B02-D769-8B6BC5908B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000"/>
          <a:stretch/>
        </p:blipFill>
        <p:spPr>
          <a:xfrm>
            <a:off x="507368" y="457199"/>
            <a:ext cx="4229101" cy="422910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EDB5984-698C-AEE6-507F-188B574FD3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889" t="10926" r="8889" b="6852"/>
          <a:stretch/>
        </p:blipFill>
        <p:spPr>
          <a:xfrm>
            <a:off x="507368" y="457199"/>
            <a:ext cx="4229101" cy="422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299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4" name="Group 34">
            <a:extLst>
              <a:ext uri="{FF2B5EF4-FFF2-40B4-BE49-F238E27FC236}">
                <a16:creationId xmlns:a16="http://schemas.microsoft.com/office/drawing/2014/main" id="{255ABF1C-4304-7064-F50F-9155423B7EB4}"/>
              </a:ext>
            </a:extLst>
          </p:cNvPr>
          <p:cNvGrpSpPr/>
          <p:nvPr/>
        </p:nvGrpSpPr>
        <p:grpSpPr>
          <a:xfrm>
            <a:off x="3808832" y="1336543"/>
            <a:ext cx="5000412" cy="2274764"/>
            <a:chOff x="-90945" y="-369894"/>
            <a:chExt cx="13010029" cy="5918466"/>
          </a:xfrm>
        </p:grpSpPr>
        <p:grpSp>
          <p:nvGrpSpPr>
            <p:cNvPr id="5" name="Group 35">
              <a:extLst>
                <a:ext uri="{FF2B5EF4-FFF2-40B4-BE49-F238E27FC236}">
                  <a16:creationId xmlns:a16="http://schemas.microsoft.com/office/drawing/2014/main" id="{4B1CA45A-F760-A6F9-ABDA-C5DAB355334B}"/>
                </a:ext>
              </a:extLst>
            </p:cNvPr>
            <p:cNvGrpSpPr/>
            <p:nvPr/>
          </p:nvGrpSpPr>
          <p:grpSpPr>
            <a:xfrm>
              <a:off x="-90945" y="-142081"/>
              <a:ext cx="12845820" cy="5690653"/>
              <a:chOff x="-18735" y="-76200"/>
              <a:chExt cx="2646304" cy="1172303"/>
            </a:xfrm>
          </p:grpSpPr>
          <p:sp>
            <p:nvSpPr>
              <p:cNvPr id="14" name="Freeform 36">
                <a:extLst>
                  <a:ext uri="{FF2B5EF4-FFF2-40B4-BE49-F238E27FC236}">
                    <a16:creationId xmlns:a16="http://schemas.microsoft.com/office/drawing/2014/main" id="{BA599547-821E-9FF7-5C35-D9A1E6FB61B7}"/>
                  </a:ext>
                </a:extLst>
              </p:cNvPr>
              <p:cNvSpPr/>
              <p:nvPr/>
            </p:nvSpPr>
            <p:spPr>
              <a:xfrm>
                <a:off x="-18735" y="1"/>
                <a:ext cx="2646304" cy="1096102"/>
              </a:xfrm>
              <a:custGeom>
                <a:avLst/>
                <a:gdLst/>
                <a:ahLst/>
                <a:cxnLst/>
                <a:rect l="l" t="t" r="r" b="b"/>
                <a:pathLst>
                  <a:path w="1356851" h="749916">
                    <a:moveTo>
                      <a:pt x="0" y="0"/>
                    </a:moveTo>
                    <a:lnTo>
                      <a:pt x="1356851" y="0"/>
                    </a:lnTo>
                    <a:lnTo>
                      <a:pt x="1356851" y="749916"/>
                    </a:lnTo>
                    <a:lnTo>
                      <a:pt x="0" y="7499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5" name="TextBox 37">
                <a:extLst>
                  <a:ext uri="{FF2B5EF4-FFF2-40B4-BE49-F238E27FC236}">
                    <a16:creationId xmlns:a16="http://schemas.microsoft.com/office/drawing/2014/main" id="{46ADBA58-2D6B-A811-988D-68991ABC7068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6" name="Group 38">
              <a:extLst>
                <a:ext uri="{FF2B5EF4-FFF2-40B4-BE49-F238E27FC236}">
                  <a16:creationId xmlns:a16="http://schemas.microsoft.com/office/drawing/2014/main" id="{555BD3F4-109E-6816-5BA8-A95B5390A350}"/>
                </a:ext>
              </a:extLst>
            </p:cNvPr>
            <p:cNvGrpSpPr/>
            <p:nvPr/>
          </p:nvGrpSpPr>
          <p:grpSpPr>
            <a:xfrm>
              <a:off x="126995" y="-369894"/>
              <a:ext cx="12792089" cy="5548570"/>
              <a:chOff x="-1" y="-76200"/>
              <a:chExt cx="2635234" cy="1143034"/>
            </a:xfrm>
          </p:grpSpPr>
          <p:sp>
            <p:nvSpPr>
              <p:cNvPr id="12" name="Freeform 39">
                <a:extLst>
                  <a:ext uri="{FF2B5EF4-FFF2-40B4-BE49-F238E27FC236}">
                    <a16:creationId xmlns:a16="http://schemas.microsoft.com/office/drawing/2014/main" id="{E64DB093-B9E4-048B-158F-E40EDC262961}"/>
                  </a:ext>
                </a:extLst>
              </p:cNvPr>
              <p:cNvSpPr/>
              <p:nvPr/>
            </p:nvSpPr>
            <p:spPr>
              <a:xfrm>
                <a:off x="-1" y="0"/>
                <a:ext cx="2635234" cy="1066834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763884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763884"/>
                    </a:lnTo>
                    <a:lnTo>
                      <a:pt x="0" y="763884"/>
                    </a:lnTo>
                    <a:close/>
                  </a:path>
                </a:pathLst>
              </a:custGeom>
              <a:solidFill>
                <a:srgbClr val="4C618A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3" name="TextBox 40">
                <a:extLst>
                  <a:ext uri="{FF2B5EF4-FFF2-40B4-BE49-F238E27FC236}">
                    <a16:creationId xmlns:a16="http://schemas.microsoft.com/office/drawing/2014/main" id="{9B1849F4-7CF6-2D77-1B06-6778D1F5528F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7" name="Group 41">
              <a:extLst>
                <a:ext uri="{FF2B5EF4-FFF2-40B4-BE49-F238E27FC236}">
                  <a16:creationId xmlns:a16="http://schemas.microsoft.com/office/drawing/2014/main" id="{EB3E69D8-5365-14C3-542A-31E240B27A43}"/>
                </a:ext>
              </a:extLst>
            </p:cNvPr>
            <p:cNvGrpSpPr/>
            <p:nvPr/>
          </p:nvGrpSpPr>
          <p:grpSpPr>
            <a:xfrm>
              <a:off x="126995" y="-369894"/>
              <a:ext cx="12792088" cy="4315435"/>
              <a:chOff x="-1" y="-76200"/>
              <a:chExt cx="2635234" cy="889000"/>
            </a:xfrm>
          </p:grpSpPr>
          <p:sp>
            <p:nvSpPr>
              <p:cNvPr id="10" name="Freeform 42">
                <a:extLst>
                  <a:ext uri="{FF2B5EF4-FFF2-40B4-BE49-F238E27FC236}">
                    <a16:creationId xmlns:a16="http://schemas.microsoft.com/office/drawing/2014/main" id="{9CF8338A-C3F4-1295-C216-025333EB695B}"/>
                  </a:ext>
                </a:extLst>
              </p:cNvPr>
              <p:cNvSpPr/>
              <p:nvPr/>
            </p:nvSpPr>
            <p:spPr>
              <a:xfrm>
                <a:off x="-1" y="0"/>
                <a:ext cx="2635234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115498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115498"/>
                    </a:lnTo>
                    <a:lnTo>
                      <a:pt x="0" y="115498"/>
                    </a:lnTo>
                    <a:close/>
                  </a:path>
                </a:pathLst>
              </a:custGeom>
              <a:solidFill>
                <a:srgbClr val="FFFFFF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1" name="TextBox 43">
                <a:extLst>
                  <a:ext uri="{FF2B5EF4-FFF2-40B4-BE49-F238E27FC236}">
                    <a16:creationId xmlns:a16="http://schemas.microsoft.com/office/drawing/2014/main" id="{8FB9B947-FCCF-6DA0-A7CD-86B1A4AB4981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pic>
          <p:nvPicPr>
            <p:cNvPr id="8" name="Picture 44">
              <a:extLst>
                <a:ext uri="{FF2B5EF4-FFF2-40B4-BE49-F238E27FC236}">
                  <a16:creationId xmlns:a16="http://schemas.microsoft.com/office/drawing/2014/main" id="{CAFED81F-E3F2-8021-5903-F0158FBCC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A57AA4A8-1880-2048-E6A0-DA05F5CD2FFD}"/>
                </a:ext>
              </a:extLst>
            </p:cNvPr>
            <p:cNvSpPr txBox="1"/>
            <p:nvPr/>
          </p:nvSpPr>
          <p:spPr>
            <a:xfrm>
              <a:off x="583483" y="667381"/>
              <a:ext cx="12171393" cy="3923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//LIST</a:t>
              </a:r>
            </a:p>
            <a:p>
              <a:r>
                <a:rPr lang="pt-BR" spc="-66" dirty="0" err="1">
                  <a:solidFill>
                    <a:srgbClr val="2DBEB1"/>
                  </a:solidFill>
                  <a:latin typeface="Fira Code"/>
                </a:rPr>
                <a:t>List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&lt;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String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&gt;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= 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new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ArrayList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&lt;&gt;();</a:t>
              </a: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add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“João”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add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“Maria”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</a:t>
              </a:r>
            </a:p>
            <a:p>
              <a:endParaRPr lang="pt-BR" spc="-66" dirty="0">
                <a:solidFill>
                  <a:srgbClr val="FBF3E4"/>
                </a:solidFill>
                <a:latin typeface="Fira Code"/>
              </a:endParaRP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remove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F7DF1E"/>
                  </a:solidFill>
                  <a:latin typeface="Fira Code"/>
                </a:rPr>
                <a:t>0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</a:t>
              </a: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remove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“Maria”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4360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SET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4" name="Group 34">
            <a:extLst>
              <a:ext uri="{FF2B5EF4-FFF2-40B4-BE49-F238E27FC236}">
                <a16:creationId xmlns:a16="http://schemas.microsoft.com/office/drawing/2014/main" id="{255ABF1C-4304-7064-F50F-9155423B7EB4}"/>
              </a:ext>
            </a:extLst>
          </p:cNvPr>
          <p:cNvGrpSpPr/>
          <p:nvPr/>
        </p:nvGrpSpPr>
        <p:grpSpPr>
          <a:xfrm>
            <a:off x="4004279" y="1249395"/>
            <a:ext cx="4713933" cy="2644709"/>
            <a:chOff x="-90940" y="-369894"/>
            <a:chExt cx="12264669" cy="6880986"/>
          </a:xfrm>
        </p:grpSpPr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BA599547-821E-9FF7-5C35-D9A1E6FB61B7}"/>
                </a:ext>
              </a:extLst>
            </p:cNvPr>
            <p:cNvSpPr/>
            <p:nvPr/>
          </p:nvSpPr>
          <p:spPr>
            <a:xfrm>
              <a:off x="-90940" y="227819"/>
              <a:ext cx="12046727" cy="6283273"/>
            </a:xfrm>
            <a:custGeom>
              <a:avLst/>
              <a:gdLst/>
              <a:ahLst/>
              <a:cxnLst/>
              <a:rect l="l" t="t" r="r" b="b"/>
              <a:pathLst>
                <a:path w="1356851" h="749916">
                  <a:moveTo>
                    <a:pt x="0" y="0"/>
                  </a:moveTo>
                  <a:lnTo>
                    <a:pt x="1356851" y="0"/>
                  </a:lnTo>
                  <a:lnTo>
                    <a:pt x="1356851" y="749916"/>
                  </a:lnTo>
                  <a:lnTo>
                    <a:pt x="0" y="7499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grpSp>
          <p:nvGrpSpPr>
            <p:cNvPr id="6" name="Group 38">
              <a:extLst>
                <a:ext uri="{FF2B5EF4-FFF2-40B4-BE49-F238E27FC236}">
                  <a16:creationId xmlns:a16="http://schemas.microsoft.com/office/drawing/2014/main" id="{555BD3F4-109E-6816-5BA8-A95B5390A350}"/>
                </a:ext>
              </a:extLst>
            </p:cNvPr>
            <p:cNvGrpSpPr/>
            <p:nvPr/>
          </p:nvGrpSpPr>
          <p:grpSpPr>
            <a:xfrm>
              <a:off x="127000" y="-369894"/>
              <a:ext cx="12046729" cy="6511095"/>
              <a:chOff x="0" y="-76200"/>
              <a:chExt cx="2481686" cy="1341319"/>
            </a:xfrm>
          </p:grpSpPr>
          <p:sp>
            <p:nvSpPr>
              <p:cNvPr id="12" name="Freeform 39">
                <a:extLst>
                  <a:ext uri="{FF2B5EF4-FFF2-40B4-BE49-F238E27FC236}">
                    <a16:creationId xmlns:a16="http://schemas.microsoft.com/office/drawing/2014/main" id="{E64DB093-B9E4-048B-158F-E40EDC262961}"/>
                  </a:ext>
                </a:extLst>
              </p:cNvPr>
              <p:cNvSpPr/>
              <p:nvPr/>
            </p:nvSpPr>
            <p:spPr>
              <a:xfrm>
                <a:off x="0" y="0"/>
                <a:ext cx="2481686" cy="1265119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763884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763884"/>
                    </a:lnTo>
                    <a:lnTo>
                      <a:pt x="0" y="763884"/>
                    </a:lnTo>
                    <a:close/>
                  </a:path>
                </a:pathLst>
              </a:custGeom>
              <a:solidFill>
                <a:srgbClr val="4C618A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3" name="TextBox 40">
                <a:extLst>
                  <a:ext uri="{FF2B5EF4-FFF2-40B4-BE49-F238E27FC236}">
                    <a16:creationId xmlns:a16="http://schemas.microsoft.com/office/drawing/2014/main" id="{9B1849F4-7CF6-2D77-1B06-6778D1F5528F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sp>
          <p:nvSpPr>
            <p:cNvPr id="10" name="Freeform 42">
              <a:extLst>
                <a:ext uri="{FF2B5EF4-FFF2-40B4-BE49-F238E27FC236}">
                  <a16:creationId xmlns:a16="http://schemas.microsoft.com/office/drawing/2014/main" id="{9CF8338A-C3F4-1295-C216-025333EB695B}"/>
                </a:ext>
              </a:extLst>
            </p:cNvPr>
            <p:cNvSpPr/>
            <p:nvPr/>
          </p:nvSpPr>
          <p:spPr>
            <a:xfrm>
              <a:off x="126994" y="0"/>
              <a:ext cx="12046727" cy="560658"/>
            </a:xfrm>
            <a:custGeom>
              <a:avLst/>
              <a:gdLst/>
              <a:ahLst/>
              <a:cxnLst/>
              <a:rect l="l" t="t" r="r" b="b"/>
              <a:pathLst>
                <a:path w="1372091" h="115498">
                  <a:moveTo>
                    <a:pt x="0" y="0"/>
                  </a:moveTo>
                  <a:lnTo>
                    <a:pt x="1372091" y="0"/>
                  </a:lnTo>
                  <a:lnTo>
                    <a:pt x="1372091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000000"/>
              </a:solidFill>
            </a:ln>
          </p:spPr>
        </p:sp>
        <p:pic>
          <p:nvPicPr>
            <p:cNvPr id="8" name="Picture 44">
              <a:extLst>
                <a:ext uri="{FF2B5EF4-FFF2-40B4-BE49-F238E27FC236}">
                  <a16:creationId xmlns:a16="http://schemas.microsoft.com/office/drawing/2014/main" id="{CAFED81F-E3F2-8021-5903-F0158FBCC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A57AA4A8-1880-2048-E6A0-DA05F5CD2FFD}"/>
                </a:ext>
              </a:extLst>
            </p:cNvPr>
            <p:cNvSpPr txBox="1"/>
            <p:nvPr/>
          </p:nvSpPr>
          <p:spPr>
            <a:xfrm>
              <a:off x="583483" y="667381"/>
              <a:ext cx="11590243" cy="448431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//SET -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Funcionamento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semelhante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à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lista</a:t>
              </a:r>
              <a:endParaRPr lang="en-US" spc="-66" dirty="0">
                <a:solidFill>
                  <a:srgbClr val="D9D9D9"/>
                </a:solidFill>
                <a:latin typeface="Fira Code"/>
              </a:endParaRPr>
            </a:p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    -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armazena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apenas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valores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únicos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</a:t>
              </a:r>
            </a:p>
            <a:p>
              <a:endParaRPr lang="en-US" spc="-66" dirty="0">
                <a:solidFill>
                  <a:srgbClr val="D9D9D9"/>
                </a:solidFill>
                <a:latin typeface="Fira Code"/>
              </a:endParaRPr>
            </a:p>
            <a:p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Set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&lt;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String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&gt;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= 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new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HashSet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&lt;&gt;();</a:t>
              </a: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add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“João”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add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“Maria”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</a:t>
              </a:r>
            </a:p>
            <a:p>
              <a:endParaRPr lang="pt-BR" spc="-66" dirty="0">
                <a:solidFill>
                  <a:srgbClr val="FBF3E4"/>
                </a:solidFill>
                <a:latin typeface="Fira Code"/>
              </a:endParaRP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remove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“Maria”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8478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4" name="Group 34">
            <a:extLst>
              <a:ext uri="{FF2B5EF4-FFF2-40B4-BE49-F238E27FC236}">
                <a16:creationId xmlns:a16="http://schemas.microsoft.com/office/drawing/2014/main" id="{255ABF1C-4304-7064-F50F-9155423B7EB4}"/>
              </a:ext>
            </a:extLst>
          </p:cNvPr>
          <p:cNvGrpSpPr/>
          <p:nvPr/>
        </p:nvGrpSpPr>
        <p:grpSpPr>
          <a:xfrm>
            <a:off x="3746011" y="1287785"/>
            <a:ext cx="5049221" cy="2567929"/>
            <a:chOff x="-90945" y="-369894"/>
            <a:chExt cx="13137021" cy="6681219"/>
          </a:xfrm>
        </p:grpSpPr>
        <p:grpSp>
          <p:nvGrpSpPr>
            <p:cNvPr id="5" name="Group 35">
              <a:extLst>
                <a:ext uri="{FF2B5EF4-FFF2-40B4-BE49-F238E27FC236}">
                  <a16:creationId xmlns:a16="http://schemas.microsoft.com/office/drawing/2014/main" id="{4B1CA45A-F760-A6F9-ABDA-C5DAB355334B}"/>
                </a:ext>
              </a:extLst>
            </p:cNvPr>
            <p:cNvGrpSpPr/>
            <p:nvPr/>
          </p:nvGrpSpPr>
          <p:grpSpPr>
            <a:xfrm>
              <a:off x="-90945" y="-142081"/>
              <a:ext cx="12845820" cy="6453406"/>
              <a:chOff x="-18735" y="-76200"/>
              <a:chExt cx="2646304" cy="1329434"/>
            </a:xfrm>
          </p:grpSpPr>
          <p:sp>
            <p:nvSpPr>
              <p:cNvPr id="14" name="Freeform 36">
                <a:extLst>
                  <a:ext uri="{FF2B5EF4-FFF2-40B4-BE49-F238E27FC236}">
                    <a16:creationId xmlns:a16="http://schemas.microsoft.com/office/drawing/2014/main" id="{BA599547-821E-9FF7-5C35-D9A1E6FB61B7}"/>
                  </a:ext>
                </a:extLst>
              </p:cNvPr>
              <p:cNvSpPr/>
              <p:nvPr/>
            </p:nvSpPr>
            <p:spPr>
              <a:xfrm>
                <a:off x="-18735" y="1"/>
                <a:ext cx="2646304" cy="1253233"/>
              </a:xfrm>
              <a:custGeom>
                <a:avLst/>
                <a:gdLst/>
                <a:ahLst/>
                <a:cxnLst/>
                <a:rect l="l" t="t" r="r" b="b"/>
                <a:pathLst>
                  <a:path w="1356851" h="749916">
                    <a:moveTo>
                      <a:pt x="0" y="0"/>
                    </a:moveTo>
                    <a:lnTo>
                      <a:pt x="1356851" y="0"/>
                    </a:lnTo>
                    <a:lnTo>
                      <a:pt x="1356851" y="749916"/>
                    </a:lnTo>
                    <a:lnTo>
                      <a:pt x="0" y="7499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5" name="TextBox 37">
                <a:extLst>
                  <a:ext uri="{FF2B5EF4-FFF2-40B4-BE49-F238E27FC236}">
                    <a16:creationId xmlns:a16="http://schemas.microsoft.com/office/drawing/2014/main" id="{46ADBA58-2D6B-A811-988D-68991ABC7068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6" name="Group 38">
              <a:extLst>
                <a:ext uri="{FF2B5EF4-FFF2-40B4-BE49-F238E27FC236}">
                  <a16:creationId xmlns:a16="http://schemas.microsoft.com/office/drawing/2014/main" id="{555BD3F4-109E-6816-5BA8-A95B5390A350}"/>
                </a:ext>
              </a:extLst>
            </p:cNvPr>
            <p:cNvGrpSpPr/>
            <p:nvPr/>
          </p:nvGrpSpPr>
          <p:grpSpPr>
            <a:xfrm>
              <a:off x="126995" y="-369894"/>
              <a:ext cx="12919081" cy="6311323"/>
              <a:chOff x="-1" y="-76200"/>
              <a:chExt cx="2661395" cy="1300165"/>
            </a:xfrm>
          </p:grpSpPr>
          <p:sp>
            <p:nvSpPr>
              <p:cNvPr id="12" name="Freeform 39">
                <a:extLst>
                  <a:ext uri="{FF2B5EF4-FFF2-40B4-BE49-F238E27FC236}">
                    <a16:creationId xmlns:a16="http://schemas.microsoft.com/office/drawing/2014/main" id="{E64DB093-B9E4-048B-158F-E40EDC262961}"/>
                  </a:ext>
                </a:extLst>
              </p:cNvPr>
              <p:cNvSpPr/>
              <p:nvPr/>
            </p:nvSpPr>
            <p:spPr>
              <a:xfrm>
                <a:off x="-1" y="0"/>
                <a:ext cx="2661395" cy="1223965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763884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763884"/>
                    </a:lnTo>
                    <a:lnTo>
                      <a:pt x="0" y="763884"/>
                    </a:lnTo>
                    <a:close/>
                  </a:path>
                </a:pathLst>
              </a:custGeom>
              <a:solidFill>
                <a:srgbClr val="4C618A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3" name="TextBox 40">
                <a:extLst>
                  <a:ext uri="{FF2B5EF4-FFF2-40B4-BE49-F238E27FC236}">
                    <a16:creationId xmlns:a16="http://schemas.microsoft.com/office/drawing/2014/main" id="{9B1849F4-7CF6-2D77-1B06-6778D1F5528F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sp>
          <p:nvSpPr>
            <p:cNvPr id="10" name="Freeform 42">
              <a:extLst>
                <a:ext uri="{FF2B5EF4-FFF2-40B4-BE49-F238E27FC236}">
                  <a16:creationId xmlns:a16="http://schemas.microsoft.com/office/drawing/2014/main" id="{9CF8338A-C3F4-1295-C216-025333EB695B}"/>
                </a:ext>
              </a:extLst>
            </p:cNvPr>
            <p:cNvSpPr/>
            <p:nvPr/>
          </p:nvSpPr>
          <p:spPr>
            <a:xfrm>
              <a:off x="126994" y="0"/>
              <a:ext cx="12919079" cy="560658"/>
            </a:xfrm>
            <a:custGeom>
              <a:avLst/>
              <a:gdLst/>
              <a:ahLst/>
              <a:cxnLst/>
              <a:rect l="l" t="t" r="r" b="b"/>
              <a:pathLst>
                <a:path w="1372091" h="115498">
                  <a:moveTo>
                    <a:pt x="0" y="0"/>
                  </a:moveTo>
                  <a:lnTo>
                    <a:pt x="1372091" y="0"/>
                  </a:lnTo>
                  <a:lnTo>
                    <a:pt x="1372091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000000"/>
              </a:solidFill>
            </a:ln>
          </p:spPr>
        </p:sp>
        <p:pic>
          <p:nvPicPr>
            <p:cNvPr id="8" name="Picture 44">
              <a:extLst>
                <a:ext uri="{FF2B5EF4-FFF2-40B4-BE49-F238E27FC236}">
                  <a16:creationId xmlns:a16="http://schemas.microsoft.com/office/drawing/2014/main" id="{CAFED81F-E3F2-8021-5903-F0158FBCC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A57AA4A8-1880-2048-E6A0-DA05F5CD2FFD}"/>
                </a:ext>
              </a:extLst>
            </p:cNvPr>
            <p:cNvSpPr txBox="1"/>
            <p:nvPr/>
          </p:nvSpPr>
          <p:spPr>
            <a:xfrm>
              <a:off x="583481" y="667381"/>
              <a:ext cx="12462595" cy="504485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//QUEUE - FIFO</a:t>
              </a:r>
            </a:p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      -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primeiro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a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entrar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,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primeiro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a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sair</a:t>
              </a:r>
              <a:endParaRPr lang="en-US" spc="-66" dirty="0">
                <a:solidFill>
                  <a:srgbClr val="D9D9D9"/>
                </a:solidFill>
                <a:latin typeface="Fira Code"/>
              </a:endParaRPr>
            </a:p>
            <a:p>
              <a:endParaRPr lang="en-US" spc="-66" dirty="0">
                <a:solidFill>
                  <a:srgbClr val="D9D9D9"/>
                </a:solidFill>
                <a:latin typeface="Fira Code"/>
              </a:endParaRPr>
            </a:p>
            <a:p>
              <a:r>
                <a:rPr lang="pt-BR" spc="-66" dirty="0" err="1">
                  <a:solidFill>
                    <a:srgbClr val="2DBEB1"/>
                  </a:solidFill>
                  <a:latin typeface="Fira Code"/>
                </a:rPr>
                <a:t>Queue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&lt;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String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&gt;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= 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new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LinkedList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&lt;&gt;();</a:t>
              </a: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add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“João”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add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“Maria”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</a:t>
              </a:r>
            </a:p>
            <a:p>
              <a:endParaRPr lang="pt-BR" spc="-66" dirty="0">
                <a:solidFill>
                  <a:srgbClr val="FBF3E4"/>
                </a:solidFill>
                <a:latin typeface="Fira Code"/>
              </a:endParaRP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peek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(); </a:t>
              </a:r>
              <a:r>
                <a:rPr lang="pt-BR" spc="-66" dirty="0">
                  <a:solidFill>
                    <a:srgbClr val="D9D9D9"/>
                  </a:solidFill>
                  <a:latin typeface="Fira Code"/>
                </a:rPr>
                <a:t>// apenas retorna</a:t>
              </a: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poll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(); </a:t>
              </a:r>
              <a:r>
                <a:rPr lang="pt-BR" spc="-66" dirty="0">
                  <a:solidFill>
                    <a:srgbClr val="D9D9D9"/>
                  </a:solidFill>
                  <a:latin typeface="Fira Code"/>
                </a:rPr>
                <a:t>// retorna e remove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773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PILHA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4" name="Group 34">
            <a:extLst>
              <a:ext uri="{FF2B5EF4-FFF2-40B4-BE49-F238E27FC236}">
                <a16:creationId xmlns:a16="http://schemas.microsoft.com/office/drawing/2014/main" id="{255ABF1C-4304-7064-F50F-9155423B7EB4}"/>
              </a:ext>
            </a:extLst>
          </p:cNvPr>
          <p:cNvGrpSpPr/>
          <p:nvPr/>
        </p:nvGrpSpPr>
        <p:grpSpPr>
          <a:xfrm>
            <a:off x="3815813" y="1308109"/>
            <a:ext cx="5000412" cy="2527282"/>
            <a:chOff x="-90945" y="-369894"/>
            <a:chExt cx="13010029" cy="6575465"/>
          </a:xfrm>
        </p:grpSpPr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BA599547-821E-9FF7-5C35-D9A1E6FB61B7}"/>
                </a:ext>
              </a:extLst>
            </p:cNvPr>
            <p:cNvSpPr/>
            <p:nvPr/>
          </p:nvSpPr>
          <p:spPr>
            <a:xfrm>
              <a:off x="-90945" y="227819"/>
              <a:ext cx="12845820" cy="5977752"/>
            </a:xfrm>
            <a:custGeom>
              <a:avLst/>
              <a:gdLst/>
              <a:ahLst/>
              <a:cxnLst/>
              <a:rect l="l" t="t" r="r" b="b"/>
              <a:pathLst>
                <a:path w="1356851" h="749916">
                  <a:moveTo>
                    <a:pt x="0" y="0"/>
                  </a:moveTo>
                  <a:lnTo>
                    <a:pt x="1356851" y="0"/>
                  </a:lnTo>
                  <a:lnTo>
                    <a:pt x="1356851" y="749916"/>
                  </a:lnTo>
                  <a:lnTo>
                    <a:pt x="0" y="7499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grpSp>
          <p:nvGrpSpPr>
            <p:cNvPr id="6" name="Group 38">
              <a:extLst>
                <a:ext uri="{FF2B5EF4-FFF2-40B4-BE49-F238E27FC236}">
                  <a16:creationId xmlns:a16="http://schemas.microsoft.com/office/drawing/2014/main" id="{555BD3F4-109E-6816-5BA8-A95B5390A350}"/>
                </a:ext>
              </a:extLst>
            </p:cNvPr>
            <p:cNvGrpSpPr/>
            <p:nvPr/>
          </p:nvGrpSpPr>
          <p:grpSpPr>
            <a:xfrm>
              <a:off x="126995" y="-369894"/>
              <a:ext cx="12792089" cy="6347647"/>
              <a:chOff x="-1" y="-76200"/>
              <a:chExt cx="2635234" cy="1307648"/>
            </a:xfrm>
          </p:grpSpPr>
          <p:sp>
            <p:nvSpPr>
              <p:cNvPr id="12" name="Freeform 39">
                <a:extLst>
                  <a:ext uri="{FF2B5EF4-FFF2-40B4-BE49-F238E27FC236}">
                    <a16:creationId xmlns:a16="http://schemas.microsoft.com/office/drawing/2014/main" id="{E64DB093-B9E4-048B-158F-E40EDC262961}"/>
                  </a:ext>
                </a:extLst>
              </p:cNvPr>
              <p:cNvSpPr/>
              <p:nvPr/>
            </p:nvSpPr>
            <p:spPr>
              <a:xfrm>
                <a:off x="-1" y="0"/>
                <a:ext cx="2635234" cy="1231448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763884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763884"/>
                    </a:lnTo>
                    <a:lnTo>
                      <a:pt x="0" y="763884"/>
                    </a:lnTo>
                    <a:close/>
                  </a:path>
                </a:pathLst>
              </a:custGeom>
              <a:solidFill>
                <a:srgbClr val="4C618A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3" name="TextBox 40">
                <a:extLst>
                  <a:ext uri="{FF2B5EF4-FFF2-40B4-BE49-F238E27FC236}">
                    <a16:creationId xmlns:a16="http://schemas.microsoft.com/office/drawing/2014/main" id="{9B1849F4-7CF6-2D77-1B06-6778D1F5528F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7" name="Group 41">
              <a:extLst>
                <a:ext uri="{FF2B5EF4-FFF2-40B4-BE49-F238E27FC236}">
                  <a16:creationId xmlns:a16="http://schemas.microsoft.com/office/drawing/2014/main" id="{EB3E69D8-5365-14C3-542A-31E240B27A43}"/>
                </a:ext>
              </a:extLst>
            </p:cNvPr>
            <p:cNvGrpSpPr/>
            <p:nvPr/>
          </p:nvGrpSpPr>
          <p:grpSpPr>
            <a:xfrm>
              <a:off x="126995" y="-369894"/>
              <a:ext cx="12792088" cy="4315435"/>
              <a:chOff x="-1" y="-76200"/>
              <a:chExt cx="2635234" cy="889000"/>
            </a:xfrm>
          </p:grpSpPr>
          <p:sp>
            <p:nvSpPr>
              <p:cNvPr id="10" name="Freeform 42">
                <a:extLst>
                  <a:ext uri="{FF2B5EF4-FFF2-40B4-BE49-F238E27FC236}">
                    <a16:creationId xmlns:a16="http://schemas.microsoft.com/office/drawing/2014/main" id="{9CF8338A-C3F4-1295-C216-025333EB695B}"/>
                  </a:ext>
                </a:extLst>
              </p:cNvPr>
              <p:cNvSpPr/>
              <p:nvPr/>
            </p:nvSpPr>
            <p:spPr>
              <a:xfrm>
                <a:off x="-1" y="0"/>
                <a:ext cx="2635234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115498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115498"/>
                    </a:lnTo>
                    <a:lnTo>
                      <a:pt x="0" y="115498"/>
                    </a:lnTo>
                    <a:close/>
                  </a:path>
                </a:pathLst>
              </a:custGeom>
              <a:solidFill>
                <a:srgbClr val="FFFFFF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1" name="TextBox 43">
                <a:extLst>
                  <a:ext uri="{FF2B5EF4-FFF2-40B4-BE49-F238E27FC236}">
                    <a16:creationId xmlns:a16="http://schemas.microsoft.com/office/drawing/2014/main" id="{8FB9B947-FCCF-6DA0-A7CD-86B1A4AB4981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pic>
          <p:nvPicPr>
            <p:cNvPr id="8" name="Picture 44">
              <a:extLst>
                <a:ext uri="{FF2B5EF4-FFF2-40B4-BE49-F238E27FC236}">
                  <a16:creationId xmlns:a16="http://schemas.microsoft.com/office/drawing/2014/main" id="{CAFED81F-E3F2-8021-5903-F0158FBCC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A57AA4A8-1880-2048-E6A0-DA05F5CD2FFD}"/>
                </a:ext>
              </a:extLst>
            </p:cNvPr>
            <p:cNvSpPr txBox="1"/>
            <p:nvPr/>
          </p:nvSpPr>
          <p:spPr>
            <a:xfrm>
              <a:off x="583484" y="667381"/>
              <a:ext cx="12171394" cy="504485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//STACK – LIFO </a:t>
              </a:r>
            </a:p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      –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último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a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entrar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,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primeiro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a </a:t>
              </a:r>
              <a:r>
                <a:rPr lang="en-US" spc="-66" dirty="0" err="1">
                  <a:solidFill>
                    <a:srgbClr val="D9D9D9"/>
                  </a:solidFill>
                  <a:latin typeface="Fira Code"/>
                </a:rPr>
                <a:t>sair</a:t>
              </a:r>
              <a:endParaRPr lang="en-US" spc="-66" dirty="0">
                <a:solidFill>
                  <a:srgbClr val="D9D9D9"/>
                </a:solidFill>
                <a:latin typeface="Fira Code"/>
              </a:endParaRPr>
            </a:p>
            <a:p>
              <a:endParaRPr lang="en-US" spc="-66" dirty="0">
                <a:solidFill>
                  <a:srgbClr val="D9D9D9"/>
                </a:solidFill>
                <a:latin typeface="Fira Code"/>
              </a:endParaRPr>
            </a:p>
            <a:p>
              <a:r>
                <a:rPr lang="pt-BR" spc="-66" dirty="0" err="1">
                  <a:solidFill>
                    <a:srgbClr val="2DBEB1"/>
                  </a:solidFill>
                  <a:latin typeface="Fira Code"/>
                </a:rPr>
                <a:t>Stack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&lt;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String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&gt;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= 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new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Stack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&lt;&gt;();</a:t>
              </a: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add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“João”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add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“Maria”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</a:t>
              </a:r>
            </a:p>
            <a:p>
              <a:endParaRPr lang="pt-BR" spc="-66" dirty="0">
                <a:solidFill>
                  <a:srgbClr val="FBF3E4"/>
                </a:solidFill>
                <a:latin typeface="Fira Code"/>
              </a:endParaRP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peek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(); </a:t>
              </a:r>
              <a:r>
                <a:rPr lang="pt-BR" spc="-66" dirty="0">
                  <a:solidFill>
                    <a:srgbClr val="D9D9D9"/>
                  </a:solidFill>
                  <a:latin typeface="Fira Code"/>
                </a:rPr>
                <a:t>// apenas retorna</a:t>
              </a: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listaDeNomes.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poll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(); </a:t>
              </a:r>
              <a:r>
                <a:rPr lang="pt-BR" spc="-66" dirty="0">
                  <a:solidFill>
                    <a:srgbClr val="D9D9D9"/>
                  </a:solidFill>
                  <a:latin typeface="Fira Code"/>
                </a:rPr>
                <a:t>// retorna e remove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5579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77"/>
          <p:cNvSpPr txBox="1">
            <a:spLocks noGrp="1"/>
          </p:cNvSpPr>
          <p:nvPr>
            <p:ph type="title"/>
          </p:nvPr>
        </p:nvSpPr>
        <p:spPr>
          <a:xfrm>
            <a:off x="261922" y="1267575"/>
            <a:ext cx="4229101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Modificadores</a:t>
            </a:r>
            <a:br>
              <a:rPr lang="en" dirty="0"/>
            </a:br>
            <a:r>
              <a:rPr lang="en" dirty="0"/>
              <a:t>de acesso</a:t>
            </a:r>
            <a:endParaRPr dirty="0"/>
          </a:p>
        </p:txBody>
      </p:sp>
      <p:sp>
        <p:nvSpPr>
          <p:cNvPr id="1549" name="Google Shape;1549;p77"/>
          <p:cNvSpPr txBox="1">
            <a:spLocks noGrp="1"/>
          </p:cNvSpPr>
          <p:nvPr>
            <p:ph type="title" idx="2"/>
          </p:nvPr>
        </p:nvSpPr>
        <p:spPr>
          <a:xfrm>
            <a:off x="1577795" y="2236703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1551" name="Google Shape;1551;p77"/>
          <p:cNvCxnSpPr/>
          <p:nvPr/>
        </p:nvCxnSpPr>
        <p:spPr>
          <a:xfrm>
            <a:off x="1809923" y="338967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Imagem 1" descr="Uma imagem contendo cerca, metal, fio, pequeno&#10;&#10;Descrição gerada automaticamente">
            <a:extLst>
              <a:ext uri="{FF2B5EF4-FFF2-40B4-BE49-F238E27FC236}">
                <a16:creationId xmlns:a16="http://schemas.microsoft.com/office/drawing/2014/main" id="{3B47B165-A55F-0282-35CB-F994E2B103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911"/>
          <a:stretch/>
        </p:blipFill>
        <p:spPr>
          <a:xfrm>
            <a:off x="4743575" y="457197"/>
            <a:ext cx="3952949" cy="4229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757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Agrupar 49">
            <a:extLst>
              <a:ext uri="{FF2B5EF4-FFF2-40B4-BE49-F238E27FC236}">
                <a16:creationId xmlns:a16="http://schemas.microsoft.com/office/drawing/2014/main" id="{9A30BA00-D8BC-15E4-DE9D-E6D03FEE7968}"/>
              </a:ext>
            </a:extLst>
          </p:cNvPr>
          <p:cNvGrpSpPr/>
          <p:nvPr/>
        </p:nvGrpSpPr>
        <p:grpSpPr>
          <a:xfrm>
            <a:off x="1111706" y="1395468"/>
            <a:ext cx="6920587" cy="2352563"/>
            <a:chOff x="604357" y="1635288"/>
            <a:chExt cx="6920587" cy="2352563"/>
          </a:xfrm>
        </p:grpSpPr>
        <p:grpSp>
          <p:nvGrpSpPr>
            <p:cNvPr id="7" name="Group 2">
              <a:extLst>
                <a:ext uri="{FF2B5EF4-FFF2-40B4-BE49-F238E27FC236}">
                  <a16:creationId xmlns:a16="http://schemas.microsoft.com/office/drawing/2014/main" id="{A0F7B1F3-F0E2-2F35-86DF-AED37E5C4156}"/>
                </a:ext>
              </a:extLst>
            </p:cNvPr>
            <p:cNvGrpSpPr/>
            <p:nvPr/>
          </p:nvGrpSpPr>
          <p:grpSpPr>
            <a:xfrm>
              <a:off x="604357" y="2087819"/>
              <a:ext cx="6871386" cy="413154"/>
              <a:chOff x="0" y="0"/>
              <a:chExt cx="5034800" cy="302725"/>
            </a:xfrm>
          </p:grpSpPr>
          <p:sp>
            <p:nvSpPr>
              <p:cNvPr id="8" name="Freeform 3">
                <a:extLst>
                  <a:ext uri="{FF2B5EF4-FFF2-40B4-BE49-F238E27FC236}">
                    <a16:creationId xmlns:a16="http://schemas.microsoft.com/office/drawing/2014/main" id="{CF962182-859F-CFD9-F3B9-E09366E7D60E}"/>
                  </a:ext>
                </a:extLst>
              </p:cNvPr>
              <p:cNvSpPr/>
              <p:nvPr/>
            </p:nvSpPr>
            <p:spPr>
              <a:xfrm>
                <a:off x="0" y="0"/>
                <a:ext cx="503480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5034800" h="302725">
                    <a:moveTo>
                      <a:pt x="0" y="0"/>
                    </a:moveTo>
                    <a:lnTo>
                      <a:pt x="5034800" y="0"/>
                    </a:lnTo>
                    <a:lnTo>
                      <a:pt x="5034800" y="302725"/>
                    </a:lnTo>
                    <a:lnTo>
                      <a:pt x="0" y="302725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</p:spPr>
          </p:sp>
        </p:grpSp>
        <p:grpSp>
          <p:nvGrpSpPr>
            <p:cNvPr id="10" name="Group 5">
              <a:extLst>
                <a:ext uri="{FF2B5EF4-FFF2-40B4-BE49-F238E27FC236}">
                  <a16:creationId xmlns:a16="http://schemas.microsoft.com/office/drawing/2014/main" id="{FFE21D2A-3433-5606-B0EA-F6E8CC825561}"/>
                </a:ext>
              </a:extLst>
            </p:cNvPr>
            <p:cNvGrpSpPr/>
            <p:nvPr/>
          </p:nvGrpSpPr>
          <p:grpSpPr>
            <a:xfrm>
              <a:off x="604357" y="2582939"/>
              <a:ext cx="6871386" cy="413154"/>
              <a:chOff x="0" y="0"/>
              <a:chExt cx="5034800" cy="302725"/>
            </a:xfrm>
            <a:solidFill>
              <a:schemeClr val="tx1">
                <a:lumMod val="60000"/>
                <a:lumOff val="40000"/>
              </a:schemeClr>
            </a:solidFill>
          </p:grpSpPr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0E38FDB0-BCD9-B411-CA3F-DE15FEBF9787}"/>
                  </a:ext>
                </a:extLst>
              </p:cNvPr>
              <p:cNvSpPr/>
              <p:nvPr/>
            </p:nvSpPr>
            <p:spPr>
              <a:xfrm>
                <a:off x="0" y="0"/>
                <a:ext cx="503480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5034800" h="302725">
                    <a:moveTo>
                      <a:pt x="0" y="0"/>
                    </a:moveTo>
                    <a:lnTo>
                      <a:pt x="5034800" y="0"/>
                    </a:lnTo>
                    <a:lnTo>
                      <a:pt x="5034800" y="302725"/>
                    </a:lnTo>
                    <a:lnTo>
                      <a:pt x="0" y="302725"/>
                    </a:lnTo>
                    <a:close/>
                  </a:path>
                </a:pathLst>
              </a:custGeom>
              <a:grpFill/>
            </p:spPr>
          </p:sp>
        </p:grpSp>
        <p:grpSp>
          <p:nvGrpSpPr>
            <p:cNvPr id="13" name="Group 8">
              <a:extLst>
                <a:ext uri="{FF2B5EF4-FFF2-40B4-BE49-F238E27FC236}">
                  <a16:creationId xmlns:a16="http://schemas.microsoft.com/office/drawing/2014/main" id="{708DC28E-B18B-0AED-1707-4B3A69AB712E}"/>
                </a:ext>
              </a:extLst>
            </p:cNvPr>
            <p:cNvGrpSpPr/>
            <p:nvPr/>
          </p:nvGrpSpPr>
          <p:grpSpPr>
            <a:xfrm>
              <a:off x="604357" y="3078818"/>
              <a:ext cx="6871386" cy="413154"/>
              <a:chOff x="0" y="0"/>
              <a:chExt cx="5034800" cy="302725"/>
            </a:xfrm>
            <a:solidFill>
              <a:schemeClr val="bg2">
                <a:lumMod val="50000"/>
                <a:lumOff val="50000"/>
              </a:schemeClr>
            </a:solidFill>
          </p:grpSpPr>
          <p:sp>
            <p:nvSpPr>
              <p:cNvPr id="14" name="Freeform 9">
                <a:extLst>
                  <a:ext uri="{FF2B5EF4-FFF2-40B4-BE49-F238E27FC236}">
                    <a16:creationId xmlns:a16="http://schemas.microsoft.com/office/drawing/2014/main" id="{E605D362-A605-4638-D0CD-116CCA45B963}"/>
                  </a:ext>
                </a:extLst>
              </p:cNvPr>
              <p:cNvSpPr/>
              <p:nvPr/>
            </p:nvSpPr>
            <p:spPr>
              <a:xfrm>
                <a:off x="0" y="0"/>
                <a:ext cx="503480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5034800" h="302725">
                    <a:moveTo>
                      <a:pt x="0" y="0"/>
                    </a:moveTo>
                    <a:lnTo>
                      <a:pt x="5034800" y="0"/>
                    </a:lnTo>
                    <a:lnTo>
                      <a:pt x="5034800" y="302725"/>
                    </a:lnTo>
                    <a:lnTo>
                      <a:pt x="0" y="302725"/>
                    </a:lnTo>
                    <a:close/>
                  </a:path>
                </a:pathLst>
              </a:custGeom>
              <a:grpFill/>
            </p:spPr>
          </p:sp>
        </p:grpSp>
        <p:sp>
          <p:nvSpPr>
            <p:cNvPr id="18" name="TextBox 15">
              <a:extLst>
                <a:ext uri="{FF2B5EF4-FFF2-40B4-BE49-F238E27FC236}">
                  <a16:creationId xmlns:a16="http://schemas.microsoft.com/office/drawing/2014/main" id="{F31E29C6-6F90-1F43-D36F-B4298FF06CCA}"/>
                </a:ext>
              </a:extLst>
            </p:cNvPr>
            <p:cNvSpPr txBox="1"/>
            <p:nvPr/>
          </p:nvSpPr>
          <p:spPr>
            <a:xfrm>
              <a:off x="722571" y="1678294"/>
              <a:ext cx="2191878" cy="30623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2772"/>
                </a:lnSpc>
              </a:pPr>
              <a:r>
                <a:rPr lang="en-US" sz="1200" dirty="0">
                  <a:solidFill>
                    <a:srgbClr val="494949"/>
                  </a:solidFill>
                  <a:latin typeface="Lexend Exa" panose="020B0604020202020204" charset="0"/>
                </a:rPr>
                <a:t>MODIFICADOR</a:t>
              </a:r>
            </a:p>
          </p:txBody>
        </p:sp>
        <p:sp>
          <p:nvSpPr>
            <p:cNvPr id="19" name="TextBox 16">
              <a:extLst>
                <a:ext uri="{FF2B5EF4-FFF2-40B4-BE49-F238E27FC236}">
                  <a16:creationId xmlns:a16="http://schemas.microsoft.com/office/drawing/2014/main" id="{4699B5B6-C3E5-2DFA-0D09-322854DEEF6B}"/>
                </a:ext>
              </a:extLst>
            </p:cNvPr>
            <p:cNvSpPr txBox="1"/>
            <p:nvPr/>
          </p:nvSpPr>
          <p:spPr>
            <a:xfrm>
              <a:off x="722571" y="2088994"/>
              <a:ext cx="2191878" cy="3516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005"/>
                </a:lnSpc>
              </a:pPr>
              <a:r>
                <a:rPr lang="en-US" sz="1800" dirty="0">
                  <a:solidFill>
                    <a:srgbClr val="FBF3E4"/>
                  </a:solidFill>
                  <a:latin typeface="Lexend Exa" panose="020B0604020202020204" charset="0"/>
                </a:rPr>
                <a:t>PRIVATE</a:t>
              </a:r>
            </a:p>
          </p:txBody>
        </p:sp>
        <p:sp>
          <p:nvSpPr>
            <p:cNvPr id="22" name="TextBox 19">
              <a:extLst>
                <a:ext uri="{FF2B5EF4-FFF2-40B4-BE49-F238E27FC236}">
                  <a16:creationId xmlns:a16="http://schemas.microsoft.com/office/drawing/2014/main" id="{A1C2CFB0-EB2B-890A-60F6-40863736C590}"/>
                </a:ext>
              </a:extLst>
            </p:cNvPr>
            <p:cNvSpPr txBox="1"/>
            <p:nvPr/>
          </p:nvSpPr>
          <p:spPr>
            <a:xfrm>
              <a:off x="722571" y="3083277"/>
              <a:ext cx="2191878" cy="3516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005"/>
                </a:lnSpc>
              </a:pPr>
              <a:r>
                <a:rPr lang="en-US" sz="1800" dirty="0">
                  <a:solidFill>
                    <a:srgbClr val="FBF3E4"/>
                  </a:solidFill>
                  <a:latin typeface="Lexend Exa" panose="020B0604020202020204" charset="0"/>
                </a:rPr>
                <a:t>PROTECTED</a:t>
              </a:r>
            </a:p>
          </p:txBody>
        </p:sp>
        <p:sp>
          <p:nvSpPr>
            <p:cNvPr id="23" name="TextBox 20">
              <a:extLst>
                <a:ext uri="{FF2B5EF4-FFF2-40B4-BE49-F238E27FC236}">
                  <a16:creationId xmlns:a16="http://schemas.microsoft.com/office/drawing/2014/main" id="{25745680-4771-4249-87D0-BD899342A88A}"/>
                </a:ext>
              </a:extLst>
            </p:cNvPr>
            <p:cNvSpPr txBox="1"/>
            <p:nvPr/>
          </p:nvSpPr>
          <p:spPr>
            <a:xfrm>
              <a:off x="722571" y="2584115"/>
              <a:ext cx="2191878" cy="3516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005"/>
                </a:lnSpc>
              </a:pPr>
              <a:r>
                <a:rPr lang="en-US" sz="1800" dirty="0">
                  <a:solidFill>
                    <a:srgbClr val="FBF3E4"/>
                  </a:solidFill>
                  <a:latin typeface="Lexend Exa" panose="020B0604020202020204" charset="0"/>
                </a:rPr>
                <a:t>DEFAULT</a:t>
              </a:r>
            </a:p>
          </p:txBody>
        </p:sp>
        <p:grpSp>
          <p:nvGrpSpPr>
            <p:cNvPr id="33" name="Group 8">
              <a:extLst>
                <a:ext uri="{FF2B5EF4-FFF2-40B4-BE49-F238E27FC236}">
                  <a16:creationId xmlns:a16="http://schemas.microsoft.com/office/drawing/2014/main" id="{3301E9B7-CA0F-A381-9890-C5855B53D004}"/>
                </a:ext>
              </a:extLst>
            </p:cNvPr>
            <p:cNvGrpSpPr/>
            <p:nvPr/>
          </p:nvGrpSpPr>
          <p:grpSpPr>
            <a:xfrm>
              <a:off x="604357" y="3574697"/>
              <a:ext cx="6871386" cy="413154"/>
              <a:chOff x="0" y="0"/>
              <a:chExt cx="5034800" cy="302725"/>
            </a:xfrm>
            <a:solidFill>
              <a:schemeClr val="tx2">
                <a:lumMod val="75000"/>
              </a:schemeClr>
            </a:solidFill>
          </p:grpSpPr>
          <p:sp>
            <p:nvSpPr>
              <p:cNvPr id="34" name="Freeform 9">
                <a:extLst>
                  <a:ext uri="{FF2B5EF4-FFF2-40B4-BE49-F238E27FC236}">
                    <a16:creationId xmlns:a16="http://schemas.microsoft.com/office/drawing/2014/main" id="{1A3F4B16-CA7D-C21A-8084-1A1DCA2141A1}"/>
                  </a:ext>
                </a:extLst>
              </p:cNvPr>
              <p:cNvSpPr/>
              <p:nvPr/>
            </p:nvSpPr>
            <p:spPr>
              <a:xfrm>
                <a:off x="0" y="0"/>
                <a:ext cx="5034800" cy="302725"/>
              </a:xfrm>
              <a:custGeom>
                <a:avLst/>
                <a:gdLst/>
                <a:ahLst/>
                <a:cxnLst/>
                <a:rect l="l" t="t" r="r" b="b"/>
                <a:pathLst>
                  <a:path w="5034800" h="302725">
                    <a:moveTo>
                      <a:pt x="0" y="0"/>
                    </a:moveTo>
                    <a:lnTo>
                      <a:pt x="5034800" y="0"/>
                    </a:lnTo>
                    <a:lnTo>
                      <a:pt x="5034800" y="302725"/>
                    </a:lnTo>
                    <a:lnTo>
                      <a:pt x="0" y="302725"/>
                    </a:lnTo>
                    <a:close/>
                  </a:path>
                </a:pathLst>
              </a:custGeom>
              <a:grpFill/>
            </p:spPr>
          </p:sp>
        </p:grpSp>
        <p:grpSp>
          <p:nvGrpSpPr>
            <p:cNvPr id="46" name="Agrupar 45">
              <a:extLst>
                <a:ext uri="{FF2B5EF4-FFF2-40B4-BE49-F238E27FC236}">
                  <a16:creationId xmlns:a16="http://schemas.microsoft.com/office/drawing/2014/main" id="{109D367E-4361-3390-BA52-C54DB7C0A2CB}"/>
                </a:ext>
              </a:extLst>
            </p:cNvPr>
            <p:cNvGrpSpPr/>
            <p:nvPr/>
          </p:nvGrpSpPr>
          <p:grpSpPr>
            <a:xfrm>
              <a:off x="2418151" y="1635288"/>
              <a:ext cx="1233478" cy="2307388"/>
              <a:chOff x="2418151" y="1639958"/>
              <a:chExt cx="1233478" cy="2307388"/>
            </a:xfrm>
          </p:grpSpPr>
          <p:pic>
            <p:nvPicPr>
              <p:cNvPr id="9" name="Picture 4">
                <a:extLst>
                  <a:ext uri="{FF2B5EF4-FFF2-40B4-BE49-F238E27FC236}">
                    <a16:creationId xmlns:a16="http://schemas.microsoft.com/office/drawing/2014/main" id="{990C589F-74FA-BFB4-F185-61703D442D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868818" y="2128324"/>
                <a:ext cx="332144" cy="332144"/>
              </a:xfrm>
              <a:prstGeom prst="rect">
                <a:avLst/>
              </a:prstGeom>
            </p:spPr>
          </p:pic>
          <p:pic>
            <p:nvPicPr>
              <p:cNvPr id="12" name="Picture 7">
                <a:extLst>
                  <a:ext uri="{FF2B5EF4-FFF2-40B4-BE49-F238E27FC236}">
                    <a16:creationId xmlns:a16="http://schemas.microsoft.com/office/drawing/2014/main" id="{6FE76628-EFC0-9E9C-DDF5-29386CF192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868818" y="2623444"/>
                <a:ext cx="332144" cy="332144"/>
              </a:xfrm>
              <a:prstGeom prst="rect">
                <a:avLst/>
              </a:prstGeom>
            </p:spPr>
          </p:pic>
          <p:pic>
            <p:nvPicPr>
              <p:cNvPr id="15" name="Picture 10">
                <a:extLst>
                  <a:ext uri="{FF2B5EF4-FFF2-40B4-BE49-F238E27FC236}">
                    <a16:creationId xmlns:a16="http://schemas.microsoft.com/office/drawing/2014/main" id="{EEF5109A-F565-515F-0C7A-B8194DEEBB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868818" y="3119323"/>
                <a:ext cx="332144" cy="332144"/>
              </a:xfrm>
              <a:prstGeom prst="rect">
                <a:avLst/>
              </a:prstGeom>
            </p:spPr>
          </p:pic>
          <p:sp>
            <p:nvSpPr>
              <p:cNvPr id="17" name="TextBox 12">
                <a:extLst>
                  <a:ext uri="{FF2B5EF4-FFF2-40B4-BE49-F238E27FC236}">
                    <a16:creationId xmlns:a16="http://schemas.microsoft.com/office/drawing/2014/main" id="{DD340530-DF62-1614-2F66-D6A2FBEEFFEC}"/>
                  </a:ext>
                </a:extLst>
              </p:cNvPr>
              <p:cNvSpPr txBox="1"/>
              <p:nvPr/>
            </p:nvSpPr>
            <p:spPr>
              <a:xfrm>
                <a:off x="2418151" y="1639958"/>
                <a:ext cx="1233478" cy="369332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494949"/>
                    </a:solidFill>
                    <a:latin typeface="Lexend Exa" panose="020B0604020202020204" charset="0"/>
                  </a:rPr>
                  <a:t>ACESSO</a:t>
                </a:r>
                <a:r>
                  <a:rPr lang="en-US" sz="1100" spc="120" dirty="0">
                    <a:latin typeface="Lexend Exa" panose="020B0604020202020204" charset="0"/>
                  </a:rPr>
                  <a:t> </a:t>
                </a:r>
                <a:r>
                  <a:rPr lang="en-US" sz="1200" dirty="0">
                    <a:solidFill>
                      <a:srgbClr val="494949"/>
                    </a:solidFill>
                    <a:latin typeface="Lexend Exa" panose="020B0604020202020204" charset="0"/>
                  </a:rPr>
                  <a:t>INTERNO</a:t>
                </a:r>
              </a:p>
            </p:txBody>
          </p:sp>
          <p:pic>
            <p:nvPicPr>
              <p:cNvPr id="35" name="Picture 10">
                <a:extLst>
                  <a:ext uri="{FF2B5EF4-FFF2-40B4-BE49-F238E27FC236}">
                    <a16:creationId xmlns:a16="http://schemas.microsoft.com/office/drawing/2014/main" id="{8C4C264A-B77F-2A0C-5837-BF2850A9C8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2868818" y="3615202"/>
                <a:ext cx="332144" cy="332144"/>
              </a:xfrm>
              <a:prstGeom prst="rect">
                <a:avLst/>
              </a:prstGeom>
            </p:spPr>
          </p:pic>
        </p:grpSp>
        <p:sp>
          <p:nvSpPr>
            <p:cNvPr id="36" name="TextBox 19">
              <a:extLst>
                <a:ext uri="{FF2B5EF4-FFF2-40B4-BE49-F238E27FC236}">
                  <a16:creationId xmlns:a16="http://schemas.microsoft.com/office/drawing/2014/main" id="{0750E461-8D48-D905-867B-CB50935FC036}"/>
                </a:ext>
              </a:extLst>
            </p:cNvPr>
            <p:cNvSpPr txBox="1"/>
            <p:nvPr/>
          </p:nvSpPr>
          <p:spPr>
            <a:xfrm>
              <a:off x="722571" y="3579156"/>
              <a:ext cx="2191878" cy="3516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005"/>
                </a:lnSpc>
              </a:pPr>
              <a:r>
                <a:rPr lang="en-US" sz="1800" dirty="0">
                  <a:solidFill>
                    <a:srgbClr val="FBF3E4"/>
                  </a:solidFill>
                  <a:latin typeface="Lexend Exa" panose="020B0604020202020204" charset="0"/>
                </a:rPr>
                <a:t>PUBLIC</a:t>
              </a:r>
            </a:p>
          </p:txBody>
        </p: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51920277-1795-653C-2254-22695F207136}"/>
                </a:ext>
              </a:extLst>
            </p:cNvPr>
            <p:cNvGrpSpPr/>
            <p:nvPr/>
          </p:nvGrpSpPr>
          <p:grpSpPr>
            <a:xfrm>
              <a:off x="4923767" y="1635288"/>
              <a:ext cx="1233478" cy="2318609"/>
              <a:chOff x="4660946" y="1644604"/>
              <a:chExt cx="1233478" cy="2318609"/>
            </a:xfrm>
          </p:grpSpPr>
          <p:pic>
            <p:nvPicPr>
              <p:cNvPr id="16" name="Picture 11">
                <a:extLst>
                  <a:ext uri="{FF2B5EF4-FFF2-40B4-BE49-F238E27FC236}">
                    <a16:creationId xmlns:a16="http://schemas.microsoft.com/office/drawing/2014/main" id="{E8C72AAC-19C0-9D67-945E-2C575AB551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114632" y="2144191"/>
                <a:ext cx="326104" cy="332144"/>
              </a:xfrm>
              <a:prstGeom prst="rect">
                <a:avLst/>
              </a:prstGeom>
            </p:spPr>
          </p:pic>
          <p:sp>
            <p:nvSpPr>
              <p:cNvPr id="20" name="TextBox 17">
                <a:extLst>
                  <a:ext uri="{FF2B5EF4-FFF2-40B4-BE49-F238E27FC236}">
                    <a16:creationId xmlns:a16="http://schemas.microsoft.com/office/drawing/2014/main" id="{10A5F9BF-E7C6-D829-15A4-EBA328C2ADD8}"/>
                  </a:ext>
                </a:extLst>
              </p:cNvPr>
              <p:cNvSpPr txBox="1"/>
              <p:nvPr/>
            </p:nvSpPr>
            <p:spPr>
              <a:xfrm>
                <a:off x="4660946" y="1644604"/>
                <a:ext cx="1233478" cy="369332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494949"/>
                    </a:solidFill>
                    <a:latin typeface="Lexend Exa" panose="020B0604020202020204" charset="0"/>
                  </a:rPr>
                  <a:t>ACESSO</a:t>
                </a:r>
                <a:r>
                  <a:rPr lang="en-US" sz="1100" spc="120" dirty="0">
                    <a:latin typeface="Lexend Exa" panose="020B0604020202020204" charset="0"/>
                  </a:rPr>
                  <a:t> </a:t>
                </a:r>
                <a:r>
                  <a:rPr lang="en-US" sz="1200" dirty="0">
                    <a:solidFill>
                      <a:srgbClr val="494949"/>
                    </a:solidFill>
                    <a:latin typeface="Lexend Exa" panose="020B0604020202020204" charset="0"/>
                  </a:rPr>
                  <a:t>FILHAS</a:t>
                </a:r>
              </a:p>
            </p:txBody>
          </p:sp>
          <p:pic>
            <p:nvPicPr>
              <p:cNvPr id="27" name="Picture 24">
                <a:extLst>
                  <a:ext uri="{FF2B5EF4-FFF2-40B4-BE49-F238E27FC236}">
                    <a16:creationId xmlns:a16="http://schemas.microsoft.com/office/drawing/2014/main" id="{747CC2A9-57D0-5288-7663-C08AA7058F2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108581" y="3135190"/>
                <a:ext cx="332144" cy="332144"/>
              </a:xfrm>
              <a:prstGeom prst="rect">
                <a:avLst/>
              </a:prstGeom>
            </p:spPr>
          </p:pic>
          <p:pic>
            <p:nvPicPr>
              <p:cNvPr id="37" name="Picture 24">
                <a:extLst>
                  <a:ext uri="{FF2B5EF4-FFF2-40B4-BE49-F238E27FC236}">
                    <a16:creationId xmlns:a16="http://schemas.microsoft.com/office/drawing/2014/main" id="{3E6EEF31-6DCC-51E1-2865-B28DA5F4DA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108581" y="3631069"/>
                <a:ext cx="332144" cy="332144"/>
              </a:xfrm>
              <a:prstGeom prst="rect">
                <a:avLst/>
              </a:prstGeom>
            </p:spPr>
          </p:pic>
        </p:grpSp>
        <p:grpSp>
          <p:nvGrpSpPr>
            <p:cNvPr id="47" name="Agrupar 46">
              <a:extLst>
                <a:ext uri="{FF2B5EF4-FFF2-40B4-BE49-F238E27FC236}">
                  <a16:creationId xmlns:a16="http://schemas.microsoft.com/office/drawing/2014/main" id="{CD03ED0D-737A-7FC2-3483-4DA6C0B06FEF}"/>
                </a:ext>
              </a:extLst>
            </p:cNvPr>
            <p:cNvGrpSpPr/>
            <p:nvPr/>
          </p:nvGrpSpPr>
          <p:grpSpPr>
            <a:xfrm>
              <a:off x="6176574" y="1635288"/>
              <a:ext cx="1348370" cy="2307388"/>
              <a:chOff x="7412061" y="1623088"/>
              <a:chExt cx="1348370" cy="2307388"/>
            </a:xfrm>
          </p:grpSpPr>
          <p:sp>
            <p:nvSpPr>
              <p:cNvPr id="21" name="TextBox 18">
                <a:extLst>
                  <a:ext uri="{FF2B5EF4-FFF2-40B4-BE49-F238E27FC236}">
                    <a16:creationId xmlns:a16="http://schemas.microsoft.com/office/drawing/2014/main" id="{C64CA4DB-F39D-DB98-8402-8200A4D38A43}"/>
                  </a:ext>
                </a:extLst>
              </p:cNvPr>
              <p:cNvSpPr txBox="1"/>
              <p:nvPr/>
            </p:nvSpPr>
            <p:spPr>
              <a:xfrm>
                <a:off x="7412061" y="1623088"/>
                <a:ext cx="1348370" cy="369332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494949"/>
                    </a:solidFill>
                    <a:latin typeface="Lexend Exa" panose="020B0604020202020204" charset="0"/>
                  </a:rPr>
                  <a:t>ACESSO</a:t>
                </a:r>
                <a:r>
                  <a:rPr lang="en-US" sz="1100" spc="120" dirty="0">
                    <a:latin typeface="Lexend Exa" panose="020B0604020202020204" charset="0"/>
                  </a:rPr>
                  <a:t> </a:t>
                </a:r>
                <a:r>
                  <a:rPr lang="en-US" sz="1200" dirty="0">
                    <a:solidFill>
                      <a:srgbClr val="494949"/>
                    </a:solidFill>
                    <a:latin typeface="Lexend Exa" panose="020B0604020202020204" charset="0"/>
                  </a:rPr>
                  <a:t>EXTERNO</a:t>
                </a:r>
              </a:p>
            </p:txBody>
          </p:sp>
          <p:pic>
            <p:nvPicPr>
              <p:cNvPr id="24" name="Picture 21">
                <a:extLst>
                  <a:ext uri="{FF2B5EF4-FFF2-40B4-BE49-F238E27FC236}">
                    <a16:creationId xmlns:a16="http://schemas.microsoft.com/office/drawing/2014/main" id="{78FDFC38-A6B2-0D89-2ACD-2868D74B63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7923193" y="2111454"/>
                <a:ext cx="326104" cy="332144"/>
              </a:xfrm>
              <a:prstGeom prst="rect">
                <a:avLst/>
              </a:prstGeom>
            </p:spPr>
          </p:pic>
          <p:pic>
            <p:nvPicPr>
              <p:cNvPr id="25" name="Picture 22">
                <a:extLst>
                  <a:ext uri="{FF2B5EF4-FFF2-40B4-BE49-F238E27FC236}">
                    <a16:creationId xmlns:a16="http://schemas.microsoft.com/office/drawing/2014/main" id="{84BD7702-FC0A-BA7B-C531-AD66F6829A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7923193" y="2606574"/>
                <a:ext cx="326104" cy="332144"/>
              </a:xfrm>
              <a:prstGeom prst="rect">
                <a:avLst/>
              </a:prstGeom>
            </p:spPr>
          </p:pic>
          <p:pic>
            <p:nvPicPr>
              <p:cNvPr id="38" name="Picture 25">
                <a:extLst>
                  <a:ext uri="{FF2B5EF4-FFF2-40B4-BE49-F238E27FC236}">
                    <a16:creationId xmlns:a16="http://schemas.microsoft.com/office/drawing/2014/main" id="{7945F6B1-7A1E-A9DC-2E1E-C9229ACF7E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7917141" y="3598332"/>
                <a:ext cx="332144" cy="332144"/>
              </a:xfrm>
              <a:prstGeom prst="rect">
                <a:avLst/>
              </a:prstGeom>
            </p:spPr>
          </p:pic>
        </p:grpSp>
        <p:grpSp>
          <p:nvGrpSpPr>
            <p:cNvPr id="45" name="Agrupar 44">
              <a:extLst>
                <a:ext uri="{FF2B5EF4-FFF2-40B4-BE49-F238E27FC236}">
                  <a16:creationId xmlns:a16="http://schemas.microsoft.com/office/drawing/2014/main" id="{6332F231-D129-E13A-3B83-16453D777B9D}"/>
                </a:ext>
              </a:extLst>
            </p:cNvPr>
            <p:cNvGrpSpPr/>
            <p:nvPr/>
          </p:nvGrpSpPr>
          <p:grpSpPr>
            <a:xfrm>
              <a:off x="3670959" y="1635288"/>
              <a:ext cx="1233478" cy="2318609"/>
              <a:chOff x="3533337" y="1643105"/>
              <a:chExt cx="1233478" cy="2318609"/>
            </a:xfrm>
          </p:grpSpPr>
          <p:pic>
            <p:nvPicPr>
              <p:cNvPr id="39" name="Picture 11">
                <a:extLst>
                  <a:ext uri="{FF2B5EF4-FFF2-40B4-BE49-F238E27FC236}">
                    <a16:creationId xmlns:a16="http://schemas.microsoft.com/office/drawing/2014/main" id="{CFDCB44E-2D62-9926-04E3-6D67DF9C03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3987023" y="2142692"/>
                <a:ext cx="326104" cy="332144"/>
              </a:xfrm>
              <a:prstGeom prst="rect">
                <a:avLst/>
              </a:prstGeom>
            </p:spPr>
          </p:pic>
          <p:sp>
            <p:nvSpPr>
              <p:cNvPr id="40" name="TextBox 17">
                <a:extLst>
                  <a:ext uri="{FF2B5EF4-FFF2-40B4-BE49-F238E27FC236}">
                    <a16:creationId xmlns:a16="http://schemas.microsoft.com/office/drawing/2014/main" id="{BEB91FCA-200B-75E1-6F1E-0A34C8809E4E}"/>
                  </a:ext>
                </a:extLst>
              </p:cNvPr>
              <p:cNvSpPr txBox="1"/>
              <p:nvPr/>
            </p:nvSpPr>
            <p:spPr>
              <a:xfrm>
                <a:off x="3533337" y="1643105"/>
                <a:ext cx="1233478" cy="369332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494949"/>
                    </a:solidFill>
                    <a:latin typeface="Lexend Exa" panose="020B0604020202020204" charset="0"/>
                  </a:rPr>
                  <a:t>ACESSO</a:t>
                </a:r>
                <a:r>
                  <a:rPr lang="en-US" sz="1100" spc="120" dirty="0">
                    <a:latin typeface="Lexend Exa" panose="020B0604020202020204" charset="0"/>
                  </a:rPr>
                  <a:t> </a:t>
                </a:r>
                <a:r>
                  <a:rPr lang="en-US" sz="1200" dirty="0">
                    <a:solidFill>
                      <a:srgbClr val="494949"/>
                    </a:solidFill>
                    <a:latin typeface="Lexend Exa" panose="020B0604020202020204" charset="0"/>
                  </a:rPr>
                  <a:t>PACOTE</a:t>
                </a:r>
              </a:p>
            </p:txBody>
          </p:sp>
          <p:pic>
            <p:nvPicPr>
              <p:cNvPr id="41" name="Picture 23">
                <a:extLst>
                  <a:ext uri="{FF2B5EF4-FFF2-40B4-BE49-F238E27FC236}">
                    <a16:creationId xmlns:a16="http://schemas.microsoft.com/office/drawing/2014/main" id="{2DD3C1A8-CB92-AA49-4ADD-CC6EBCEB72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3980972" y="2637812"/>
                <a:ext cx="332144" cy="332144"/>
              </a:xfrm>
              <a:prstGeom prst="rect">
                <a:avLst/>
              </a:prstGeom>
            </p:spPr>
          </p:pic>
          <p:pic>
            <p:nvPicPr>
              <p:cNvPr id="42" name="Picture 24">
                <a:extLst>
                  <a:ext uri="{FF2B5EF4-FFF2-40B4-BE49-F238E27FC236}">
                    <a16:creationId xmlns:a16="http://schemas.microsoft.com/office/drawing/2014/main" id="{A4B66AA6-A920-D032-10FC-E366B2E5F1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3980972" y="3133691"/>
                <a:ext cx="332144" cy="332144"/>
              </a:xfrm>
              <a:prstGeom prst="rect">
                <a:avLst/>
              </a:prstGeom>
            </p:spPr>
          </p:pic>
          <p:pic>
            <p:nvPicPr>
              <p:cNvPr id="43" name="Picture 24">
                <a:extLst>
                  <a:ext uri="{FF2B5EF4-FFF2-40B4-BE49-F238E27FC236}">
                    <a16:creationId xmlns:a16="http://schemas.microsoft.com/office/drawing/2014/main" id="{5561371C-C128-E460-444A-41EEA5E400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3980972" y="3629570"/>
                <a:ext cx="332144" cy="332144"/>
              </a:xfrm>
              <a:prstGeom prst="rect">
                <a:avLst/>
              </a:prstGeom>
            </p:spPr>
          </p:pic>
        </p:grpSp>
        <p:pic>
          <p:nvPicPr>
            <p:cNvPr id="48" name="Picture 11">
              <a:extLst>
                <a:ext uri="{FF2B5EF4-FFF2-40B4-BE49-F238E27FC236}">
                  <a16:creationId xmlns:a16="http://schemas.microsoft.com/office/drawing/2014/main" id="{C0EF778B-A9D7-1ADD-B6D1-0610FAAC4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5377453" y="2624538"/>
              <a:ext cx="326104" cy="332144"/>
            </a:xfrm>
            <a:prstGeom prst="rect">
              <a:avLst/>
            </a:prstGeom>
          </p:spPr>
        </p:pic>
        <p:pic>
          <p:nvPicPr>
            <p:cNvPr id="49" name="Picture 11">
              <a:extLst>
                <a:ext uri="{FF2B5EF4-FFF2-40B4-BE49-F238E27FC236}">
                  <a16:creationId xmlns:a16="http://schemas.microsoft.com/office/drawing/2014/main" id="{85FCA2F8-A32B-55D3-2BB2-51B646BF2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688455" y="3125874"/>
              <a:ext cx="326104" cy="3321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4916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esenho de uma flor&#10;&#10;Descrição gerada automaticamente com confiança baixa">
            <a:extLst>
              <a:ext uri="{FF2B5EF4-FFF2-40B4-BE49-F238E27FC236}">
                <a16:creationId xmlns:a16="http://schemas.microsoft.com/office/drawing/2014/main" id="{5843B3D2-4991-2689-E0A1-7831080F99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7"/>
                    </a14:imgEffect>
                  </a14:imgLayer>
                </a14:imgProps>
              </a:ext>
            </a:extLst>
          </a:blip>
          <a:srcRect l="2603" r="2603"/>
          <a:stretch/>
        </p:blipFill>
        <p:spPr>
          <a:xfrm>
            <a:off x="720000" y="540000"/>
            <a:ext cx="3852000" cy="4063498"/>
          </a:xfrm>
          <a:prstGeom prst="rect">
            <a:avLst/>
          </a:prstGeom>
        </p:spPr>
      </p:pic>
      <p:sp>
        <p:nvSpPr>
          <p:cNvPr id="693" name="Google Shape;693;p63"/>
          <p:cNvSpPr txBox="1">
            <a:spLocks noGrp="1"/>
          </p:cNvSpPr>
          <p:nvPr>
            <p:ph type="title"/>
          </p:nvPr>
        </p:nvSpPr>
        <p:spPr>
          <a:xfrm>
            <a:off x="4968049" y="1950081"/>
            <a:ext cx="4021310" cy="1217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Sintaxe</a:t>
            </a:r>
            <a:br>
              <a:rPr lang="en" sz="3000" dirty="0"/>
            </a:br>
            <a:r>
              <a:rPr lang="en" sz="3000" dirty="0">
                <a:solidFill>
                  <a:schemeClr val="dk1"/>
                </a:solidFill>
              </a:rPr>
              <a:t>Java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694" name="Google Shape;694;p63"/>
          <p:cNvSpPr txBox="1">
            <a:spLocks noGrp="1"/>
          </p:cNvSpPr>
          <p:nvPr>
            <p:ph type="title" idx="2"/>
          </p:nvPr>
        </p:nvSpPr>
        <p:spPr>
          <a:xfrm>
            <a:off x="1258838" y="1834875"/>
            <a:ext cx="27801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696" name="Google Shape;696;p63"/>
          <p:cNvGrpSpPr/>
          <p:nvPr/>
        </p:nvGrpSpPr>
        <p:grpSpPr>
          <a:xfrm>
            <a:off x="1775588" y="1180350"/>
            <a:ext cx="1746600" cy="2782800"/>
            <a:chOff x="1775588" y="1180350"/>
            <a:chExt cx="1746600" cy="2782800"/>
          </a:xfrm>
        </p:grpSpPr>
        <p:sp>
          <p:nvSpPr>
            <p:cNvPr id="697" name="Google Shape;697;p63"/>
            <p:cNvSpPr/>
            <p:nvPr/>
          </p:nvSpPr>
          <p:spPr>
            <a:xfrm>
              <a:off x="1775588" y="1180350"/>
              <a:ext cx="1746600" cy="2782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98" name="Google Shape;698;p63"/>
            <p:cNvCxnSpPr/>
            <p:nvPr/>
          </p:nvCxnSpPr>
          <p:spPr>
            <a:xfrm>
              <a:off x="2282588" y="3167175"/>
              <a:ext cx="732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63"/>
            <p:cNvCxnSpPr/>
            <p:nvPr/>
          </p:nvCxnSpPr>
          <p:spPr>
            <a:xfrm>
              <a:off x="2282588" y="1834875"/>
              <a:ext cx="732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77"/>
          <p:cNvSpPr txBox="1">
            <a:spLocks noGrp="1"/>
          </p:cNvSpPr>
          <p:nvPr>
            <p:ph type="title"/>
          </p:nvPr>
        </p:nvSpPr>
        <p:spPr>
          <a:xfrm>
            <a:off x="4450198" y="1314228"/>
            <a:ext cx="4310749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Entradas</a:t>
            </a:r>
            <a:br>
              <a:rPr lang="en" dirty="0"/>
            </a:br>
            <a:r>
              <a:rPr lang="en" dirty="0"/>
              <a:t>e saídas</a:t>
            </a:r>
            <a:endParaRPr dirty="0"/>
          </a:p>
        </p:txBody>
      </p:sp>
      <p:sp>
        <p:nvSpPr>
          <p:cNvPr id="1549" name="Google Shape;1549;p77"/>
          <p:cNvSpPr txBox="1">
            <a:spLocks noGrp="1"/>
          </p:cNvSpPr>
          <p:nvPr>
            <p:ph type="title" idx="2"/>
          </p:nvPr>
        </p:nvSpPr>
        <p:spPr>
          <a:xfrm>
            <a:off x="5806895" y="2354103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cxnSp>
        <p:nvCxnSpPr>
          <p:cNvPr id="1551" name="Google Shape;1551;p77"/>
          <p:cNvCxnSpPr/>
          <p:nvPr/>
        </p:nvCxnSpPr>
        <p:spPr>
          <a:xfrm>
            <a:off x="6039023" y="350707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m 4" descr="Uma imagem contendo cerca, metal, fio, pequeno&#10;&#10;Descrição gerada automaticamente">
            <a:extLst>
              <a:ext uri="{FF2B5EF4-FFF2-40B4-BE49-F238E27FC236}">
                <a16:creationId xmlns:a16="http://schemas.microsoft.com/office/drawing/2014/main" id="{9E39D24A-61AF-8CB9-CDFB-FF6F76E2CF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911"/>
          <a:stretch/>
        </p:blipFill>
        <p:spPr>
          <a:xfrm>
            <a:off x="497248" y="457199"/>
            <a:ext cx="3952949" cy="4229098"/>
          </a:xfrm>
          <a:prstGeom prst="rect">
            <a:avLst/>
          </a:prstGeom>
        </p:spPr>
      </p:pic>
      <p:pic>
        <p:nvPicPr>
          <p:cNvPr id="7" name="Imagem 6" descr="Teclado de computador&#10;&#10;Descrição gerada automaticamente">
            <a:extLst>
              <a:ext uri="{FF2B5EF4-FFF2-40B4-BE49-F238E27FC236}">
                <a16:creationId xmlns:a16="http://schemas.microsoft.com/office/drawing/2014/main" id="{40483159-A66C-774E-A4CB-D61E3AC983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43" r="13203"/>
          <a:stretch/>
        </p:blipFill>
        <p:spPr>
          <a:xfrm>
            <a:off x="497247" y="457199"/>
            <a:ext cx="4310749" cy="422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967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IMPRESSÃO</a:t>
            </a:r>
            <a:br>
              <a:rPr lang="en" dirty="0">
                <a:solidFill>
                  <a:schemeClr val="tx1"/>
                </a:solidFill>
              </a:rPr>
            </a:br>
            <a:r>
              <a:rPr lang="en" dirty="0">
                <a:solidFill>
                  <a:schemeClr val="tx1"/>
                </a:solidFill>
              </a:rPr>
              <a:t>SAÍDA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4" name="Group 34">
            <a:extLst>
              <a:ext uri="{FF2B5EF4-FFF2-40B4-BE49-F238E27FC236}">
                <a16:creationId xmlns:a16="http://schemas.microsoft.com/office/drawing/2014/main" id="{255ABF1C-4304-7064-F50F-9155423B7EB4}"/>
              </a:ext>
            </a:extLst>
          </p:cNvPr>
          <p:cNvGrpSpPr/>
          <p:nvPr/>
        </p:nvGrpSpPr>
        <p:grpSpPr>
          <a:xfrm>
            <a:off x="4194921" y="1880855"/>
            <a:ext cx="4229029" cy="1381789"/>
            <a:chOff x="-90940" y="0"/>
            <a:chExt cx="11003053" cy="3595131"/>
          </a:xfrm>
        </p:grpSpPr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BA599547-821E-9FF7-5C35-D9A1E6FB61B7}"/>
                </a:ext>
              </a:extLst>
            </p:cNvPr>
            <p:cNvSpPr/>
            <p:nvPr/>
          </p:nvSpPr>
          <p:spPr>
            <a:xfrm>
              <a:off x="-90940" y="227824"/>
              <a:ext cx="10785114" cy="3367307"/>
            </a:xfrm>
            <a:custGeom>
              <a:avLst/>
              <a:gdLst/>
              <a:ahLst/>
              <a:cxnLst/>
              <a:rect l="l" t="t" r="r" b="b"/>
              <a:pathLst>
                <a:path w="1356851" h="749916">
                  <a:moveTo>
                    <a:pt x="0" y="0"/>
                  </a:moveTo>
                  <a:lnTo>
                    <a:pt x="1356851" y="0"/>
                  </a:lnTo>
                  <a:lnTo>
                    <a:pt x="1356851" y="749916"/>
                  </a:lnTo>
                  <a:lnTo>
                    <a:pt x="0" y="7499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39">
              <a:extLst>
                <a:ext uri="{FF2B5EF4-FFF2-40B4-BE49-F238E27FC236}">
                  <a16:creationId xmlns:a16="http://schemas.microsoft.com/office/drawing/2014/main" id="{E64DB093-B9E4-048B-158F-E40EDC262961}"/>
                </a:ext>
              </a:extLst>
            </p:cNvPr>
            <p:cNvSpPr/>
            <p:nvPr/>
          </p:nvSpPr>
          <p:spPr>
            <a:xfrm>
              <a:off x="126999" y="0"/>
              <a:ext cx="10785114" cy="3367309"/>
            </a:xfrm>
            <a:custGeom>
              <a:avLst/>
              <a:gdLst/>
              <a:ahLst/>
              <a:cxnLst/>
              <a:rect l="l" t="t" r="r" b="b"/>
              <a:pathLst>
                <a:path w="1372091" h="763884">
                  <a:moveTo>
                    <a:pt x="0" y="0"/>
                  </a:moveTo>
                  <a:lnTo>
                    <a:pt x="1372091" y="0"/>
                  </a:lnTo>
                  <a:lnTo>
                    <a:pt x="1372091" y="763884"/>
                  </a:lnTo>
                  <a:lnTo>
                    <a:pt x="0" y="763884"/>
                  </a:lnTo>
                  <a:close/>
                </a:path>
              </a:pathLst>
            </a:custGeom>
            <a:solidFill>
              <a:srgbClr val="4C618A"/>
            </a:solidFill>
            <a:ln w="28575">
              <a:solidFill>
                <a:srgbClr val="000000"/>
              </a:solidFill>
            </a:ln>
          </p:spPr>
        </p:sp>
        <p:sp>
          <p:nvSpPr>
            <p:cNvPr id="10" name="Freeform 42">
              <a:extLst>
                <a:ext uri="{FF2B5EF4-FFF2-40B4-BE49-F238E27FC236}">
                  <a16:creationId xmlns:a16="http://schemas.microsoft.com/office/drawing/2014/main" id="{9CF8338A-C3F4-1295-C216-025333EB695B}"/>
                </a:ext>
              </a:extLst>
            </p:cNvPr>
            <p:cNvSpPr/>
            <p:nvPr/>
          </p:nvSpPr>
          <p:spPr>
            <a:xfrm>
              <a:off x="126994" y="0"/>
              <a:ext cx="10785117" cy="560658"/>
            </a:xfrm>
            <a:custGeom>
              <a:avLst/>
              <a:gdLst/>
              <a:ahLst/>
              <a:cxnLst/>
              <a:rect l="l" t="t" r="r" b="b"/>
              <a:pathLst>
                <a:path w="1372091" h="115498">
                  <a:moveTo>
                    <a:pt x="0" y="0"/>
                  </a:moveTo>
                  <a:lnTo>
                    <a:pt x="1372091" y="0"/>
                  </a:lnTo>
                  <a:lnTo>
                    <a:pt x="1372091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000000"/>
              </a:solidFill>
            </a:ln>
          </p:spPr>
        </p:sp>
        <p:pic>
          <p:nvPicPr>
            <p:cNvPr id="8" name="Picture 44">
              <a:extLst>
                <a:ext uri="{FF2B5EF4-FFF2-40B4-BE49-F238E27FC236}">
                  <a16:creationId xmlns:a16="http://schemas.microsoft.com/office/drawing/2014/main" id="{CAFED81F-E3F2-8021-5903-F0158FBCC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A57AA4A8-1880-2048-E6A0-DA05F5CD2FFD}"/>
                </a:ext>
              </a:extLst>
            </p:cNvPr>
            <p:cNvSpPr txBox="1"/>
            <p:nvPr/>
          </p:nvSpPr>
          <p:spPr>
            <a:xfrm>
              <a:off x="583483" y="667381"/>
              <a:ext cx="10328627" cy="224215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//OUT</a:t>
              </a: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System.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out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println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</a:t>
              </a:r>
              <a:r>
                <a:rPr lang="pt-BR" spc="-66" dirty="0" err="1">
                  <a:solidFill>
                    <a:srgbClr val="92D050"/>
                  </a:solidFill>
                  <a:latin typeface="Fira Code"/>
                </a:rPr>
                <a:t>Hello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 World!”</a:t>
              </a:r>
              <a:r>
                <a:rPr lang="pt-BR" spc="-66" dirty="0">
                  <a:solidFill>
                    <a:schemeClr val="bg1"/>
                  </a:solidFill>
                  <a:latin typeface="Fira Code"/>
                </a:rPr>
                <a:t>);</a:t>
              </a:r>
            </a:p>
            <a:p>
              <a:r>
                <a:rPr lang="pt-BR" spc="-66" dirty="0" err="1">
                  <a:solidFill>
                    <a:srgbClr val="2DBEB1"/>
                  </a:solidFill>
                  <a:latin typeface="Fira Code"/>
                </a:rPr>
                <a:t>int</a:t>
              </a:r>
              <a:r>
                <a:rPr lang="pt-BR" spc="-66" dirty="0">
                  <a:solidFill>
                    <a:schemeClr val="bg1"/>
                  </a:solidFill>
                  <a:latin typeface="Fira Code"/>
                </a:rPr>
                <a:t> x = </a:t>
              </a:r>
              <a:r>
                <a:rPr lang="pt-BR" spc="-66" dirty="0">
                  <a:solidFill>
                    <a:srgbClr val="FFFF00"/>
                  </a:solidFill>
                  <a:latin typeface="Fira Code"/>
                </a:rPr>
                <a:t>10</a:t>
              </a:r>
              <a:r>
                <a:rPr lang="pt-BR" spc="-66" dirty="0">
                  <a:solidFill>
                    <a:schemeClr val="bg1"/>
                  </a:solidFill>
                  <a:latin typeface="Fira Code"/>
                </a:rPr>
                <a:t>;</a:t>
              </a:r>
              <a:endParaRPr lang="en-US" spc="-66" dirty="0">
                <a:solidFill>
                  <a:srgbClr val="D9D9D9"/>
                </a:solidFill>
                <a:latin typeface="Fira Code"/>
              </a:endParaRPr>
            </a:p>
            <a:p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System.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out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printf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“O valor é: %d</a:t>
              </a:r>
              <a:r>
                <a:rPr lang="pt-BR" spc="-66" dirty="0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\n</a:t>
              </a:r>
              <a:r>
                <a:rPr lang="pt-BR" spc="-66" dirty="0">
                  <a:solidFill>
                    <a:srgbClr val="92D050"/>
                  </a:solidFill>
                  <a:latin typeface="Fira Code"/>
                </a:rPr>
                <a:t>”</a:t>
              </a:r>
              <a:r>
                <a:rPr lang="pt-BR" spc="-66" dirty="0">
                  <a:solidFill>
                    <a:schemeClr val="bg1"/>
                  </a:solidFill>
                  <a:latin typeface="Fira Code"/>
                </a:rPr>
                <a:t>, x);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520835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SCANNER</a:t>
            </a:r>
            <a:br>
              <a:rPr lang="en" dirty="0">
                <a:solidFill>
                  <a:schemeClr val="dk1"/>
                </a:solidFill>
              </a:rPr>
            </a:br>
            <a:r>
              <a:rPr lang="en" dirty="0">
                <a:solidFill>
                  <a:schemeClr val="dk1"/>
                </a:solidFill>
              </a:rPr>
              <a:t>ENTRADA</a:t>
            </a:r>
            <a:endParaRPr dirty="0"/>
          </a:p>
        </p:txBody>
      </p:sp>
      <p:grpSp>
        <p:nvGrpSpPr>
          <p:cNvPr id="4" name="Group 34">
            <a:extLst>
              <a:ext uri="{FF2B5EF4-FFF2-40B4-BE49-F238E27FC236}">
                <a16:creationId xmlns:a16="http://schemas.microsoft.com/office/drawing/2014/main" id="{255ABF1C-4304-7064-F50F-9155423B7EB4}"/>
              </a:ext>
            </a:extLst>
          </p:cNvPr>
          <p:cNvGrpSpPr/>
          <p:nvPr/>
        </p:nvGrpSpPr>
        <p:grpSpPr>
          <a:xfrm>
            <a:off x="4146209" y="1880856"/>
            <a:ext cx="4404479" cy="1381787"/>
            <a:chOff x="-90940" y="0"/>
            <a:chExt cx="11459537" cy="3595126"/>
          </a:xfrm>
        </p:grpSpPr>
        <p:sp>
          <p:nvSpPr>
            <p:cNvPr id="14" name="Freeform 36">
              <a:extLst>
                <a:ext uri="{FF2B5EF4-FFF2-40B4-BE49-F238E27FC236}">
                  <a16:creationId xmlns:a16="http://schemas.microsoft.com/office/drawing/2014/main" id="{BA599547-821E-9FF7-5C35-D9A1E6FB61B7}"/>
                </a:ext>
              </a:extLst>
            </p:cNvPr>
            <p:cNvSpPr/>
            <p:nvPr/>
          </p:nvSpPr>
          <p:spPr>
            <a:xfrm>
              <a:off x="-90940" y="227819"/>
              <a:ext cx="11241598" cy="3367307"/>
            </a:xfrm>
            <a:custGeom>
              <a:avLst/>
              <a:gdLst/>
              <a:ahLst/>
              <a:cxnLst/>
              <a:rect l="l" t="t" r="r" b="b"/>
              <a:pathLst>
                <a:path w="1356851" h="749916">
                  <a:moveTo>
                    <a:pt x="0" y="0"/>
                  </a:moveTo>
                  <a:lnTo>
                    <a:pt x="1356851" y="0"/>
                  </a:lnTo>
                  <a:lnTo>
                    <a:pt x="1356851" y="749916"/>
                  </a:lnTo>
                  <a:lnTo>
                    <a:pt x="0" y="74991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2" name="Freeform 39">
              <a:extLst>
                <a:ext uri="{FF2B5EF4-FFF2-40B4-BE49-F238E27FC236}">
                  <a16:creationId xmlns:a16="http://schemas.microsoft.com/office/drawing/2014/main" id="{E64DB093-B9E4-048B-158F-E40EDC262961}"/>
                </a:ext>
              </a:extLst>
            </p:cNvPr>
            <p:cNvSpPr/>
            <p:nvPr/>
          </p:nvSpPr>
          <p:spPr>
            <a:xfrm>
              <a:off x="126994" y="0"/>
              <a:ext cx="11241598" cy="3367309"/>
            </a:xfrm>
            <a:custGeom>
              <a:avLst/>
              <a:gdLst/>
              <a:ahLst/>
              <a:cxnLst/>
              <a:rect l="l" t="t" r="r" b="b"/>
              <a:pathLst>
                <a:path w="1372091" h="763884">
                  <a:moveTo>
                    <a:pt x="0" y="0"/>
                  </a:moveTo>
                  <a:lnTo>
                    <a:pt x="1372091" y="0"/>
                  </a:lnTo>
                  <a:lnTo>
                    <a:pt x="1372091" y="763884"/>
                  </a:lnTo>
                  <a:lnTo>
                    <a:pt x="0" y="763884"/>
                  </a:lnTo>
                  <a:close/>
                </a:path>
              </a:pathLst>
            </a:custGeom>
            <a:solidFill>
              <a:srgbClr val="4C618A"/>
            </a:solidFill>
            <a:ln w="28575">
              <a:solidFill>
                <a:srgbClr val="000000"/>
              </a:solidFill>
            </a:ln>
          </p:spPr>
        </p:sp>
        <p:sp>
          <p:nvSpPr>
            <p:cNvPr id="10" name="Freeform 42">
              <a:extLst>
                <a:ext uri="{FF2B5EF4-FFF2-40B4-BE49-F238E27FC236}">
                  <a16:creationId xmlns:a16="http://schemas.microsoft.com/office/drawing/2014/main" id="{9CF8338A-C3F4-1295-C216-025333EB695B}"/>
                </a:ext>
              </a:extLst>
            </p:cNvPr>
            <p:cNvSpPr/>
            <p:nvPr/>
          </p:nvSpPr>
          <p:spPr>
            <a:xfrm>
              <a:off x="126994" y="0"/>
              <a:ext cx="11241601" cy="560658"/>
            </a:xfrm>
            <a:custGeom>
              <a:avLst/>
              <a:gdLst/>
              <a:ahLst/>
              <a:cxnLst/>
              <a:rect l="l" t="t" r="r" b="b"/>
              <a:pathLst>
                <a:path w="1372091" h="115498">
                  <a:moveTo>
                    <a:pt x="0" y="0"/>
                  </a:moveTo>
                  <a:lnTo>
                    <a:pt x="1372091" y="0"/>
                  </a:lnTo>
                  <a:lnTo>
                    <a:pt x="1372091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000000"/>
              </a:solidFill>
            </a:ln>
          </p:spPr>
        </p:sp>
        <p:pic>
          <p:nvPicPr>
            <p:cNvPr id="8" name="Picture 44">
              <a:extLst>
                <a:ext uri="{FF2B5EF4-FFF2-40B4-BE49-F238E27FC236}">
                  <a16:creationId xmlns:a16="http://schemas.microsoft.com/office/drawing/2014/main" id="{CAFED81F-E3F2-8021-5903-F0158FBCC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A57AA4A8-1880-2048-E6A0-DA05F5CD2FFD}"/>
                </a:ext>
              </a:extLst>
            </p:cNvPr>
            <p:cNvSpPr txBox="1"/>
            <p:nvPr/>
          </p:nvSpPr>
          <p:spPr>
            <a:xfrm>
              <a:off x="583483" y="667381"/>
              <a:ext cx="10785114" cy="224215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//SCANNER</a:t>
              </a:r>
            </a:p>
            <a:p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Scanner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scanner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= </a:t>
              </a:r>
              <a:r>
                <a:rPr lang="pt-BR" spc="-66" dirty="0">
                  <a:solidFill>
                    <a:srgbClr val="2DBEB1"/>
                  </a:solidFill>
                  <a:latin typeface="Fira Code"/>
                </a:rPr>
                <a:t>new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Scanner(System.</a:t>
              </a:r>
              <a:r>
                <a:rPr lang="pt-BR" spc="-66" dirty="0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in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);</a:t>
              </a:r>
              <a:endParaRPr lang="en-US" spc="-66" dirty="0">
                <a:solidFill>
                  <a:srgbClr val="FBF3E4"/>
                </a:solidFill>
                <a:latin typeface="Fira Code"/>
              </a:endParaRPr>
            </a:p>
            <a:p>
              <a:r>
                <a:rPr lang="pt-BR" spc="-66" dirty="0" err="1">
                  <a:solidFill>
                    <a:srgbClr val="2DBEB1"/>
                  </a:solidFill>
                  <a:latin typeface="Fira Code"/>
                </a:rPr>
                <a:t>int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 x =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scanner.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nextInt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();</a:t>
              </a:r>
              <a:endParaRPr lang="en-US" spc="-66" dirty="0">
                <a:solidFill>
                  <a:srgbClr val="FBF3E4"/>
                </a:solidFill>
                <a:latin typeface="Fira Code"/>
              </a:endParaRPr>
            </a:p>
            <a:p>
              <a:r>
                <a:rPr lang="en-US" spc="-66" dirty="0">
                  <a:solidFill>
                    <a:srgbClr val="FBF3E4"/>
                  </a:solidFill>
                  <a:latin typeface="Fira Code"/>
                </a:rPr>
                <a:t>String y = </a:t>
              </a:r>
              <a:r>
                <a:rPr lang="pt-BR" spc="-66" dirty="0" err="1">
                  <a:solidFill>
                    <a:srgbClr val="FBF3E4"/>
                  </a:solidFill>
                  <a:latin typeface="Fira Code"/>
                </a:rPr>
                <a:t>scanner.</a:t>
              </a:r>
              <a:r>
                <a:rPr lang="pt-BR" spc="-66" dirty="0" err="1">
                  <a:solidFill>
                    <a:schemeClr val="bg1">
                      <a:lumMod val="75000"/>
                    </a:schemeClr>
                  </a:solidFill>
                  <a:latin typeface="Fira Code"/>
                </a:rPr>
                <a:t>nextLine</a:t>
              </a:r>
              <a:r>
                <a:rPr lang="pt-BR" spc="-66" dirty="0">
                  <a:solidFill>
                    <a:srgbClr val="FBF3E4"/>
                  </a:solidFill>
                  <a:latin typeface="Fira Code"/>
                </a:rPr>
                <a:t>();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72705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2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Revisão</a:t>
            </a:r>
            <a:endParaRPr dirty="0"/>
          </a:p>
        </p:txBody>
      </p:sp>
      <p:sp>
        <p:nvSpPr>
          <p:cNvPr id="663" name="Google Shape;663;p62"/>
          <p:cNvSpPr txBox="1">
            <a:spLocks noGrp="1"/>
          </p:cNvSpPr>
          <p:nvPr>
            <p:ph type="title" idx="2"/>
          </p:nvPr>
        </p:nvSpPr>
        <p:spPr>
          <a:xfrm>
            <a:off x="1112103" y="1321299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65" name="Google Shape;665;p62"/>
          <p:cNvSpPr txBox="1">
            <a:spLocks noGrp="1"/>
          </p:cNvSpPr>
          <p:nvPr>
            <p:ph type="subTitle" idx="3"/>
          </p:nvPr>
        </p:nvSpPr>
        <p:spPr>
          <a:xfrm>
            <a:off x="676503" y="1984942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</a:t>
            </a:r>
            <a:endParaRPr dirty="0"/>
          </a:p>
        </p:txBody>
      </p:sp>
      <p:sp>
        <p:nvSpPr>
          <p:cNvPr id="670" name="Google Shape;670;p62"/>
          <p:cNvSpPr txBox="1">
            <a:spLocks noGrp="1"/>
          </p:cNvSpPr>
          <p:nvPr>
            <p:ph type="title" idx="7"/>
          </p:nvPr>
        </p:nvSpPr>
        <p:spPr>
          <a:xfrm>
            <a:off x="3725751" y="1316499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2" name="Google Shape;672;p62"/>
          <p:cNvSpPr txBox="1">
            <a:spLocks noGrp="1"/>
          </p:cNvSpPr>
          <p:nvPr>
            <p:ph type="subTitle" idx="9"/>
          </p:nvPr>
        </p:nvSpPr>
        <p:spPr>
          <a:xfrm>
            <a:off x="3290151" y="1984942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Laços</a:t>
            </a:r>
            <a:endParaRPr dirty="0"/>
          </a:p>
        </p:txBody>
      </p:sp>
      <p:sp>
        <p:nvSpPr>
          <p:cNvPr id="676" name="Google Shape;676;p62"/>
          <p:cNvSpPr txBox="1">
            <a:spLocks noGrp="1"/>
          </p:cNvSpPr>
          <p:nvPr>
            <p:ph type="title" idx="16"/>
          </p:nvPr>
        </p:nvSpPr>
        <p:spPr>
          <a:xfrm>
            <a:off x="6339399" y="1321299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78" name="Google Shape;678;p62"/>
          <p:cNvSpPr txBox="1">
            <a:spLocks noGrp="1"/>
          </p:cNvSpPr>
          <p:nvPr>
            <p:ph type="subTitle" idx="18"/>
          </p:nvPr>
        </p:nvSpPr>
        <p:spPr>
          <a:xfrm>
            <a:off x="5857398" y="1984942"/>
            <a:ext cx="2566602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Classes</a:t>
            </a:r>
            <a:endParaRPr dirty="0"/>
          </a:p>
        </p:txBody>
      </p:sp>
      <p:cxnSp>
        <p:nvCxnSpPr>
          <p:cNvPr id="682" name="Google Shape;682;p62"/>
          <p:cNvCxnSpPr/>
          <p:nvPr/>
        </p:nvCxnSpPr>
        <p:spPr>
          <a:xfrm>
            <a:off x="1571553" y="2043377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62"/>
          <p:cNvCxnSpPr>
            <a:cxnSpLocks/>
          </p:cNvCxnSpPr>
          <p:nvPr/>
        </p:nvCxnSpPr>
        <p:spPr>
          <a:xfrm>
            <a:off x="4185201" y="2043377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62"/>
          <p:cNvCxnSpPr/>
          <p:nvPr/>
        </p:nvCxnSpPr>
        <p:spPr>
          <a:xfrm>
            <a:off x="6798849" y="2043377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663;p62">
            <a:extLst>
              <a:ext uri="{FF2B5EF4-FFF2-40B4-BE49-F238E27FC236}">
                <a16:creationId xmlns:a16="http://schemas.microsoft.com/office/drawing/2014/main" id="{55ADD645-615B-62C3-CEF5-BBF539AD50F9}"/>
              </a:ext>
            </a:extLst>
          </p:cNvPr>
          <p:cNvSpPr txBox="1">
            <a:spLocks/>
          </p:cNvSpPr>
          <p:nvPr/>
        </p:nvSpPr>
        <p:spPr>
          <a:xfrm>
            <a:off x="1067154" y="2765994"/>
            <a:ext cx="16026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4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8" name="Google Shape;665;p62">
            <a:extLst>
              <a:ext uri="{FF2B5EF4-FFF2-40B4-BE49-F238E27FC236}">
                <a16:creationId xmlns:a16="http://schemas.microsoft.com/office/drawing/2014/main" id="{66CFDD71-6B52-E4AB-061C-F7D0F3D86DD3}"/>
              </a:ext>
            </a:extLst>
          </p:cNvPr>
          <p:cNvSpPr txBox="1">
            <a:spLocks/>
          </p:cNvSpPr>
          <p:nvPr/>
        </p:nvSpPr>
        <p:spPr>
          <a:xfrm>
            <a:off x="631554" y="3429637"/>
            <a:ext cx="24738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/>
            <a:r>
              <a:rPr lang="pt-BR" dirty="0"/>
              <a:t>Estruturas</a:t>
            </a:r>
          </a:p>
          <a:p>
            <a:pPr marL="0" indent="0"/>
            <a:r>
              <a:rPr lang="pt-BR" dirty="0"/>
              <a:t>de dados</a:t>
            </a:r>
          </a:p>
        </p:txBody>
      </p:sp>
      <p:sp>
        <p:nvSpPr>
          <p:cNvPr id="10" name="Google Shape;670;p62">
            <a:extLst>
              <a:ext uri="{FF2B5EF4-FFF2-40B4-BE49-F238E27FC236}">
                <a16:creationId xmlns:a16="http://schemas.microsoft.com/office/drawing/2014/main" id="{0D777E4C-9616-91B9-272E-876C99B68781}"/>
              </a:ext>
            </a:extLst>
          </p:cNvPr>
          <p:cNvSpPr txBox="1">
            <a:spLocks/>
          </p:cNvSpPr>
          <p:nvPr/>
        </p:nvSpPr>
        <p:spPr>
          <a:xfrm>
            <a:off x="3680802" y="2761194"/>
            <a:ext cx="16026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4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11" name="Google Shape;672;p62">
            <a:extLst>
              <a:ext uri="{FF2B5EF4-FFF2-40B4-BE49-F238E27FC236}">
                <a16:creationId xmlns:a16="http://schemas.microsoft.com/office/drawing/2014/main" id="{7EB1172A-6193-7B5C-B35E-BDD77B7C1937}"/>
              </a:ext>
            </a:extLst>
          </p:cNvPr>
          <p:cNvSpPr txBox="1">
            <a:spLocks/>
          </p:cNvSpPr>
          <p:nvPr/>
        </p:nvSpPr>
        <p:spPr>
          <a:xfrm>
            <a:off x="3245202" y="3429637"/>
            <a:ext cx="24738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Modificadores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de acesso</a:t>
            </a:r>
          </a:p>
        </p:txBody>
      </p:sp>
      <p:sp>
        <p:nvSpPr>
          <p:cNvPr id="18" name="Google Shape;676;p62">
            <a:extLst>
              <a:ext uri="{FF2B5EF4-FFF2-40B4-BE49-F238E27FC236}">
                <a16:creationId xmlns:a16="http://schemas.microsoft.com/office/drawing/2014/main" id="{6F3CB485-E514-805A-611B-133296CD25B1}"/>
              </a:ext>
            </a:extLst>
          </p:cNvPr>
          <p:cNvSpPr txBox="1">
            <a:spLocks/>
          </p:cNvSpPr>
          <p:nvPr/>
        </p:nvSpPr>
        <p:spPr>
          <a:xfrm>
            <a:off x="6294450" y="2765994"/>
            <a:ext cx="16026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4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22" name="Google Shape;678;p62">
            <a:extLst>
              <a:ext uri="{FF2B5EF4-FFF2-40B4-BE49-F238E27FC236}">
                <a16:creationId xmlns:a16="http://schemas.microsoft.com/office/drawing/2014/main" id="{3DC79047-FB7F-8E98-8AA6-33BF655C4A7C}"/>
              </a:ext>
            </a:extLst>
          </p:cNvPr>
          <p:cNvSpPr txBox="1">
            <a:spLocks/>
          </p:cNvSpPr>
          <p:nvPr/>
        </p:nvSpPr>
        <p:spPr>
          <a:xfrm>
            <a:off x="5812449" y="3429637"/>
            <a:ext cx="2566602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Entradas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e saídas</a:t>
            </a:r>
          </a:p>
        </p:txBody>
      </p:sp>
      <p:cxnSp>
        <p:nvCxnSpPr>
          <p:cNvPr id="23" name="Google Shape;682;p62">
            <a:extLst>
              <a:ext uri="{FF2B5EF4-FFF2-40B4-BE49-F238E27FC236}">
                <a16:creationId xmlns:a16="http://schemas.microsoft.com/office/drawing/2014/main" id="{B6484C1D-24A3-48E8-AC65-F5ACED5F33FE}"/>
              </a:ext>
            </a:extLst>
          </p:cNvPr>
          <p:cNvCxnSpPr/>
          <p:nvPr/>
        </p:nvCxnSpPr>
        <p:spPr>
          <a:xfrm>
            <a:off x="1526604" y="348807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683;p62">
            <a:extLst>
              <a:ext uri="{FF2B5EF4-FFF2-40B4-BE49-F238E27FC236}">
                <a16:creationId xmlns:a16="http://schemas.microsoft.com/office/drawing/2014/main" id="{C30DC4ED-4FF7-9F32-093D-77333B30A311}"/>
              </a:ext>
            </a:extLst>
          </p:cNvPr>
          <p:cNvCxnSpPr>
            <a:cxnSpLocks/>
          </p:cNvCxnSpPr>
          <p:nvPr/>
        </p:nvCxnSpPr>
        <p:spPr>
          <a:xfrm>
            <a:off x="4140252" y="348807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684;p62">
            <a:extLst>
              <a:ext uri="{FF2B5EF4-FFF2-40B4-BE49-F238E27FC236}">
                <a16:creationId xmlns:a16="http://schemas.microsoft.com/office/drawing/2014/main" id="{13E09BAD-79B1-7435-1982-58CC54D5B109}"/>
              </a:ext>
            </a:extLst>
          </p:cNvPr>
          <p:cNvCxnSpPr/>
          <p:nvPr/>
        </p:nvCxnSpPr>
        <p:spPr>
          <a:xfrm>
            <a:off x="6753900" y="348807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2629476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93;p63">
            <a:extLst>
              <a:ext uri="{FF2B5EF4-FFF2-40B4-BE49-F238E27FC236}">
                <a16:creationId xmlns:a16="http://schemas.microsoft.com/office/drawing/2014/main" id="{BFC69A94-0A35-15BD-2DF9-2A275A10091F}"/>
              </a:ext>
            </a:extLst>
          </p:cNvPr>
          <p:cNvSpPr txBox="1">
            <a:spLocks/>
          </p:cNvSpPr>
          <p:nvPr/>
        </p:nvSpPr>
        <p:spPr>
          <a:xfrm>
            <a:off x="4850757" y="2043526"/>
            <a:ext cx="4021310" cy="1056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exend Exa"/>
              <a:buNone/>
              <a:defRPr sz="36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exend Exa"/>
              <a:buNone/>
              <a:defRPr sz="36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exend Exa"/>
              <a:buNone/>
              <a:defRPr sz="36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exend Exa"/>
              <a:buNone/>
              <a:defRPr sz="36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exend Exa"/>
              <a:buNone/>
              <a:defRPr sz="36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exend Exa"/>
              <a:buNone/>
              <a:defRPr sz="36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exend Exa"/>
              <a:buNone/>
              <a:defRPr sz="36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exend Exa"/>
              <a:buNone/>
              <a:defRPr sz="36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Lexend Exa"/>
              <a:buNone/>
              <a:defRPr sz="36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algn="ctr"/>
            <a:r>
              <a:rPr lang="pt-BR" sz="3000" dirty="0"/>
              <a:t>OBRIGADO PELA</a:t>
            </a:r>
          </a:p>
          <a:p>
            <a:pPr algn="ctr"/>
            <a:r>
              <a:rPr lang="pt-BR" sz="3000" dirty="0">
                <a:solidFill>
                  <a:schemeClr val="dk1"/>
                </a:solidFill>
              </a:rPr>
              <a:t>COMPANHIA!</a:t>
            </a:r>
          </a:p>
        </p:txBody>
      </p:sp>
      <p:sp>
        <p:nvSpPr>
          <p:cNvPr id="6" name="Google Shape;610;p59">
            <a:extLst>
              <a:ext uri="{FF2B5EF4-FFF2-40B4-BE49-F238E27FC236}">
                <a16:creationId xmlns:a16="http://schemas.microsoft.com/office/drawing/2014/main" id="{80A1597A-8E8C-23F7-0BA2-B5FE1C850C4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23814" y="3923317"/>
            <a:ext cx="3574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tx1"/>
                </a:solidFill>
                <a:latin typeface="SimHei" panose="020B0503020204020204" pitchFamily="49" charset="-122"/>
                <a:ea typeface="SimHei" panose="020B0503020204020204" pitchFamily="49" charset="-122"/>
              </a:rPr>
              <a:t>b</a:t>
            </a:r>
            <a:r>
              <a:rPr lang="en" dirty="0">
                <a:solidFill>
                  <a:schemeClr val="tx1"/>
                </a:solidFill>
                <a:latin typeface="SimHei" panose="020B0503020204020204" pitchFamily="49" charset="-122"/>
                <a:ea typeface="SimHei" panose="020B0503020204020204" pitchFamily="49" charset="-122"/>
              </a:rPr>
              <a:t>y Rafa</a:t>
            </a:r>
            <a:endParaRPr dirty="0">
              <a:solidFill>
                <a:schemeClr val="tx1"/>
              </a:solidFill>
              <a:latin typeface="SimHei" panose="020B0503020204020204" pitchFamily="49" charset="-122"/>
              <a:ea typeface="SimHei" panose="020B0503020204020204" pitchFamily="49" charset="-122"/>
            </a:endParaRPr>
          </a:p>
        </p:txBody>
      </p:sp>
      <p:sp>
        <p:nvSpPr>
          <p:cNvPr id="7" name="Google Shape;1680;p82">
            <a:extLst>
              <a:ext uri="{FF2B5EF4-FFF2-40B4-BE49-F238E27FC236}">
                <a16:creationId xmlns:a16="http://schemas.microsoft.com/office/drawing/2014/main" id="{002D8CB4-CE7D-8220-3938-FD2F565FE66C}"/>
              </a:ext>
            </a:extLst>
          </p:cNvPr>
          <p:cNvSpPr txBox="1">
            <a:spLocks/>
          </p:cNvSpPr>
          <p:nvPr/>
        </p:nvSpPr>
        <p:spPr>
          <a:xfrm>
            <a:off x="5548921" y="4302908"/>
            <a:ext cx="2523987" cy="300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>
              <a:buSzPts val="1400"/>
            </a:pPr>
            <a:r>
              <a:rPr lang="en-US" sz="1400" dirty="0">
                <a:latin typeface="Red Hat Text"/>
                <a:ea typeface="Red Hat Text"/>
                <a:cs typeface="Red Hat Text"/>
                <a:sym typeface="Red Hat Text"/>
              </a:rPr>
              <a:t>rcalves@senacrs.com.br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8AC4A5D-AD5C-2F5B-4313-5F6FB58BC77D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 descr="Desenho de uma flor&#10;&#10;Descrição gerada automaticamente com confiança baixa">
            <a:extLst>
              <a:ext uri="{FF2B5EF4-FFF2-40B4-BE49-F238E27FC236}">
                <a16:creationId xmlns:a16="http://schemas.microsoft.com/office/drawing/2014/main" id="{A3AC004E-6E81-12D1-BA24-395C4FE78E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7"/>
                    </a14:imgEffect>
                  </a14:imgLayer>
                </a14:imgProps>
              </a:ext>
            </a:extLst>
          </a:blip>
          <a:srcRect l="2603" r="2603"/>
          <a:stretch/>
        </p:blipFill>
        <p:spPr>
          <a:xfrm>
            <a:off x="720000" y="540000"/>
            <a:ext cx="3852000" cy="4063498"/>
          </a:xfrm>
          <a:prstGeom prst="rect">
            <a:avLst/>
          </a:prstGeom>
        </p:spPr>
      </p:pic>
      <p:sp>
        <p:nvSpPr>
          <p:cNvPr id="5" name="Google Shape;694;p63">
            <a:extLst>
              <a:ext uri="{FF2B5EF4-FFF2-40B4-BE49-F238E27FC236}">
                <a16:creationId xmlns:a16="http://schemas.microsoft.com/office/drawing/2014/main" id="{C7F29B5C-9905-D2A8-ED6D-816CD4600461}"/>
              </a:ext>
            </a:extLst>
          </p:cNvPr>
          <p:cNvSpPr txBox="1">
            <a:spLocks/>
          </p:cNvSpPr>
          <p:nvPr/>
        </p:nvSpPr>
        <p:spPr>
          <a:xfrm>
            <a:off x="1258838" y="1834875"/>
            <a:ext cx="2780100" cy="13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Lexend Exa"/>
              <a:buNone/>
              <a:defRPr sz="8000" b="0" i="0" u="none" strike="noStrike" cap="none">
                <a:solidFill>
                  <a:schemeClr val="accent4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Lexend Exa"/>
              <a:buNone/>
              <a:defRPr sz="1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Lexend Exa"/>
              <a:buNone/>
              <a:defRPr sz="1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Lexend Exa"/>
              <a:buNone/>
              <a:defRPr sz="1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Lexend Exa"/>
              <a:buNone/>
              <a:defRPr sz="1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Lexend Exa"/>
              <a:buNone/>
              <a:defRPr sz="1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Lexend Exa"/>
              <a:buNone/>
              <a:defRPr sz="1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Lexend Exa"/>
              <a:buNone/>
              <a:defRPr sz="1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Lexend Exa"/>
              <a:buNone/>
              <a:defRPr sz="1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r>
              <a:rPr lang="en"/>
              <a:t>02</a:t>
            </a:r>
            <a:endParaRPr lang="en" dirty="0"/>
          </a:p>
        </p:txBody>
      </p:sp>
      <p:grpSp>
        <p:nvGrpSpPr>
          <p:cNvPr id="8" name="Google Shape;696;p63">
            <a:extLst>
              <a:ext uri="{FF2B5EF4-FFF2-40B4-BE49-F238E27FC236}">
                <a16:creationId xmlns:a16="http://schemas.microsoft.com/office/drawing/2014/main" id="{625C5041-D975-6F28-C2C1-20C4ADFEE372}"/>
              </a:ext>
            </a:extLst>
          </p:cNvPr>
          <p:cNvGrpSpPr/>
          <p:nvPr/>
        </p:nvGrpSpPr>
        <p:grpSpPr>
          <a:xfrm>
            <a:off x="1775588" y="1180350"/>
            <a:ext cx="1746600" cy="2782800"/>
            <a:chOff x="1775588" y="1180350"/>
            <a:chExt cx="1746600" cy="2782800"/>
          </a:xfrm>
        </p:grpSpPr>
        <p:sp>
          <p:nvSpPr>
            <p:cNvPr id="9" name="Google Shape;697;p63">
              <a:extLst>
                <a:ext uri="{FF2B5EF4-FFF2-40B4-BE49-F238E27FC236}">
                  <a16:creationId xmlns:a16="http://schemas.microsoft.com/office/drawing/2014/main" id="{84D17E0B-1EF9-4644-6A29-19911FB8AA5A}"/>
                </a:ext>
              </a:extLst>
            </p:cNvPr>
            <p:cNvSpPr/>
            <p:nvPr/>
          </p:nvSpPr>
          <p:spPr>
            <a:xfrm>
              <a:off x="1775588" y="1180350"/>
              <a:ext cx="1746600" cy="2782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" name="Google Shape;698;p63">
              <a:extLst>
                <a:ext uri="{FF2B5EF4-FFF2-40B4-BE49-F238E27FC236}">
                  <a16:creationId xmlns:a16="http://schemas.microsoft.com/office/drawing/2014/main" id="{3136F1F2-BA0B-07F4-3A84-F5F36411968B}"/>
                </a:ext>
              </a:extLst>
            </p:cNvPr>
            <p:cNvCxnSpPr/>
            <p:nvPr/>
          </p:nvCxnSpPr>
          <p:spPr>
            <a:xfrm>
              <a:off x="2282588" y="3167175"/>
              <a:ext cx="732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699;p63">
              <a:extLst>
                <a:ext uri="{FF2B5EF4-FFF2-40B4-BE49-F238E27FC236}">
                  <a16:creationId xmlns:a16="http://schemas.microsoft.com/office/drawing/2014/main" id="{4DFCD5BE-EBF8-F5E4-A65A-019D50AFB8E0}"/>
                </a:ext>
              </a:extLst>
            </p:cNvPr>
            <p:cNvCxnSpPr/>
            <p:nvPr/>
          </p:nvCxnSpPr>
          <p:spPr>
            <a:xfrm>
              <a:off x="2282588" y="1834875"/>
              <a:ext cx="732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383646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2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Revisão</a:t>
            </a:r>
            <a:endParaRPr dirty="0"/>
          </a:p>
        </p:txBody>
      </p:sp>
      <p:sp>
        <p:nvSpPr>
          <p:cNvPr id="663" name="Google Shape;663;p62"/>
          <p:cNvSpPr txBox="1">
            <a:spLocks noGrp="1"/>
          </p:cNvSpPr>
          <p:nvPr>
            <p:ph type="title" idx="2"/>
          </p:nvPr>
        </p:nvSpPr>
        <p:spPr>
          <a:xfrm>
            <a:off x="1112103" y="1321299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65" name="Google Shape;665;p62"/>
          <p:cNvSpPr txBox="1">
            <a:spLocks noGrp="1"/>
          </p:cNvSpPr>
          <p:nvPr>
            <p:ph type="subTitle" idx="3"/>
          </p:nvPr>
        </p:nvSpPr>
        <p:spPr>
          <a:xfrm>
            <a:off x="676503" y="1984942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</a:t>
            </a:r>
            <a:endParaRPr dirty="0"/>
          </a:p>
        </p:txBody>
      </p:sp>
      <p:sp>
        <p:nvSpPr>
          <p:cNvPr id="670" name="Google Shape;670;p62"/>
          <p:cNvSpPr txBox="1">
            <a:spLocks noGrp="1"/>
          </p:cNvSpPr>
          <p:nvPr>
            <p:ph type="title" idx="7"/>
          </p:nvPr>
        </p:nvSpPr>
        <p:spPr>
          <a:xfrm>
            <a:off x="3725751" y="1316499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2" name="Google Shape;672;p62"/>
          <p:cNvSpPr txBox="1">
            <a:spLocks noGrp="1"/>
          </p:cNvSpPr>
          <p:nvPr>
            <p:ph type="subTitle" idx="9"/>
          </p:nvPr>
        </p:nvSpPr>
        <p:spPr>
          <a:xfrm>
            <a:off x="3290151" y="1984942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Laços</a:t>
            </a:r>
            <a:endParaRPr dirty="0"/>
          </a:p>
        </p:txBody>
      </p:sp>
      <p:sp>
        <p:nvSpPr>
          <p:cNvPr id="676" name="Google Shape;676;p62"/>
          <p:cNvSpPr txBox="1">
            <a:spLocks noGrp="1"/>
          </p:cNvSpPr>
          <p:nvPr>
            <p:ph type="title" idx="16"/>
          </p:nvPr>
        </p:nvSpPr>
        <p:spPr>
          <a:xfrm>
            <a:off x="6339399" y="1321299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78" name="Google Shape;678;p62"/>
          <p:cNvSpPr txBox="1">
            <a:spLocks noGrp="1"/>
          </p:cNvSpPr>
          <p:nvPr>
            <p:ph type="subTitle" idx="18"/>
          </p:nvPr>
        </p:nvSpPr>
        <p:spPr>
          <a:xfrm>
            <a:off x="5857398" y="1984942"/>
            <a:ext cx="2566602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Classes</a:t>
            </a:r>
            <a:endParaRPr dirty="0"/>
          </a:p>
        </p:txBody>
      </p:sp>
      <p:cxnSp>
        <p:nvCxnSpPr>
          <p:cNvPr id="682" name="Google Shape;682;p62"/>
          <p:cNvCxnSpPr/>
          <p:nvPr/>
        </p:nvCxnSpPr>
        <p:spPr>
          <a:xfrm>
            <a:off x="1571553" y="2043377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62"/>
          <p:cNvCxnSpPr>
            <a:cxnSpLocks/>
          </p:cNvCxnSpPr>
          <p:nvPr/>
        </p:nvCxnSpPr>
        <p:spPr>
          <a:xfrm>
            <a:off x="4185201" y="2043377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62"/>
          <p:cNvCxnSpPr/>
          <p:nvPr/>
        </p:nvCxnSpPr>
        <p:spPr>
          <a:xfrm>
            <a:off x="6798849" y="2043377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663;p62">
            <a:extLst>
              <a:ext uri="{FF2B5EF4-FFF2-40B4-BE49-F238E27FC236}">
                <a16:creationId xmlns:a16="http://schemas.microsoft.com/office/drawing/2014/main" id="{55ADD645-615B-62C3-CEF5-BBF539AD50F9}"/>
              </a:ext>
            </a:extLst>
          </p:cNvPr>
          <p:cNvSpPr txBox="1">
            <a:spLocks/>
          </p:cNvSpPr>
          <p:nvPr/>
        </p:nvSpPr>
        <p:spPr>
          <a:xfrm>
            <a:off x="1067154" y="2765994"/>
            <a:ext cx="16026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4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8" name="Google Shape;665;p62">
            <a:extLst>
              <a:ext uri="{FF2B5EF4-FFF2-40B4-BE49-F238E27FC236}">
                <a16:creationId xmlns:a16="http://schemas.microsoft.com/office/drawing/2014/main" id="{66CFDD71-6B52-E4AB-061C-F7D0F3D86DD3}"/>
              </a:ext>
            </a:extLst>
          </p:cNvPr>
          <p:cNvSpPr txBox="1">
            <a:spLocks/>
          </p:cNvSpPr>
          <p:nvPr/>
        </p:nvSpPr>
        <p:spPr>
          <a:xfrm>
            <a:off x="631554" y="3429637"/>
            <a:ext cx="24738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/>
            <a:r>
              <a:rPr lang="pt-BR" dirty="0"/>
              <a:t>Estruturas</a:t>
            </a:r>
          </a:p>
          <a:p>
            <a:pPr marL="0" indent="0"/>
            <a:r>
              <a:rPr lang="pt-BR" dirty="0"/>
              <a:t>de dados</a:t>
            </a:r>
          </a:p>
        </p:txBody>
      </p:sp>
      <p:sp>
        <p:nvSpPr>
          <p:cNvPr id="10" name="Google Shape;670;p62">
            <a:extLst>
              <a:ext uri="{FF2B5EF4-FFF2-40B4-BE49-F238E27FC236}">
                <a16:creationId xmlns:a16="http://schemas.microsoft.com/office/drawing/2014/main" id="{0D777E4C-9616-91B9-272E-876C99B68781}"/>
              </a:ext>
            </a:extLst>
          </p:cNvPr>
          <p:cNvSpPr txBox="1">
            <a:spLocks/>
          </p:cNvSpPr>
          <p:nvPr/>
        </p:nvSpPr>
        <p:spPr>
          <a:xfrm>
            <a:off x="3680802" y="2761194"/>
            <a:ext cx="16026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4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11" name="Google Shape;672;p62">
            <a:extLst>
              <a:ext uri="{FF2B5EF4-FFF2-40B4-BE49-F238E27FC236}">
                <a16:creationId xmlns:a16="http://schemas.microsoft.com/office/drawing/2014/main" id="{7EB1172A-6193-7B5C-B35E-BDD77B7C1937}"/>
              </a:ext>
            </a:extLst>
          </p:cNvPr>
          <p:cNvSpPr txBox="1">
            <a:spLocks/>
          </p:cNvSpPr>
          <p:nvPr/>
        </p:nvSpPr>
        <p:spPr>
          <a:xfrm>
            <a:off x="3245202" y="3429637"/>
            <a:ext cx="24738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Modificadores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de acesso</a:t>
            </a:r>
          </a:p>
        </p:txBody>
      </p:sp>
      <p:sp>
        <p:nvSpPr>
          <p:cNvPr id="18" name="Google Shape;676;p62">
            <a:extLst>
              <a:ext uri="{FF2B5EF4-FFF2-40B4-BE49-F238E27FC236}">
                <a16:creationId xmlns:a16="http://schemas.microsoft.com/office/drawing/2014/main" id="{6F3CB485-E514-805A-611B-133296CD25B1}"/>
              </a:ext>
            </a:extLst>
          </p:cNvPr>
          <p:cNvSpPr txBox="1">
            <a:spLocks/>
          </p:cNvSpPr>
          <p:nvPr/>
        </p:nvSpPr>
        <p:spPr>
          <a:xfrm>
            <a:off x="6294450" y="2765994"/>
            <a:ext cx="1602600" cy="6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4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exend Exa"/>
              <a:buNone/>
              <a:defRPr sz="6000" b="0" i="0" u="none" strike="noStrike" cap="none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22" name="Google Shape;678;p62">
            <a:extLst>
              <a:ext uri="{FF2B5EF4-FFF2-40B4-BE49-F238E27FC236}">
                <a16:creationId xmlns:a16="http://schemas.microsoft.com/office/drawing/2014/main" id="{3DC79047-FB7F-8E98-8AA6-33BF655C4A7C}"/>
              </a:ext>
            </a:extLst>
          </p:cNvPr>
          <p:cNvSpPr txBox="1">
            <a:spLocks/>
          </p:cNvSpPr>
          <p:nvPr/>
        </p:nvSpPr>
        <p:spPr>
          <a:xfrm>
            <a:off x="5812449" y="3429637"/>
            <a:ext cx="2566602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Entradas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e saídas</a:t>
            </a:r>
          </a:p>
        </p:txBody>
      </p:sp>
      <p:cxnSp>
        <p:nvCxnSpPr>
          <p:cNvPr id="23" name="Google Shape;682;p62">
            <a:extLst>
              <a:ext uri="{FF2B5EF4-FFF2-40B4-BE49-F238E27FC236}">
                <a16:creationId xmlns:a16="http://schemas.microsoft.com/office/drawing/2014/main" id="{B6484C1D-24A3-48E8-AC65-F5ACED5F33FE}"/>
              </a:ext>
            </a:extLst>
          </p:cNvPr>
          <p:cNvCxnSpPr/>
          <p:nvPr/>
        </p:nvCxnSpPr>
        <p:spPr>
          <a:xfrm>
            <a:off x="1526604" y="348807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683;p62">
            <a:extLst>
              <a:ext uri="{FF2B5EF4-FFF2-40B4-BE49-F238E27FC236}">
                <a16:creationId xmlns:a16="http://schemas.microsoft.com/office/drawing/2014/main" id="{C30DC4ED-4FF7-9F32-093D-77333B30A311}"/>
              </a:ext>
            </a:extLst>
          </p:cNvPr>
          <p:cNvCxnSpPr>
            <a:cxnSpLocks/>
          </p:cNvCxnSpPr>
          <p:nvPr/>
        </p:nvCxnSpPr>
        <p:spPr>
          <a:xfrm>
            <a:off x="4140252" y="348807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684;p62">
            <a:extLst>
              <a:ext uri="{FF2B5EF4-FFF2-40B4-BE49-F238E27FC236}">
                <a16:creationId xmlns:a16="http://schemas.microsoft.com/office/drawing/2014/main" id="{13E09BAD-79B1-7435-1982-58CC54D5B109}"/>
              </a:ext>
            </a:extLst>
          </p:cNvPr>
          <p:cNvCxnSpPr/>
          <p:nvPr/>
        </p:nvCxnSpPr>
        <p:spPr>
          <a:xfrm>
            <a:off x="6753900" y="348807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230159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2FAA127-4E60-A696-1E6A-31A1CF1C71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" t="17082" r="623" b="17082"/>
          <a:stretch/>
        </p:blipFill>
        <p:spPr>
          <a:xfrm>
            <a:off x="4467423" y="457199"/>
            <a:ext cx="4229101" cy="4229101"/>
          </a:xfrm>
          <a:prstGeom prst="rect">
            <a:avLst/>
          </a:prstGeom>
        </p:spPr>
      </p:pic>
      <p:sp>
        <p:nvSpPr>
          <p:cNvPr id="1548" name="Google Shape;1548;p77"/>
          <p:cNvSpPr txBox="1">
            <a:spLocks noGrp="1"/>
          </p:cNvSpPr>
          <p:nvPr>
            <p:ph type="title"/>
          </p:nvPr>
        </p:nvSpPr>
        <p:spPr>
          <a:xfrm>
            <a:off x="1038310" y="1644503"/>
            <a:ext cx="2676325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</a:t>
            </a:r>
            <a:endParaRPr dirty="0"/>
          </a:p>
        </p:txBody>
      </p:sp>
      <p:sp>
        <p:nvSpPr>
          <p:cNvPr id="1549" name="Google Shape;1549;p77"/>
          <p:cNvSpPr txBox="1">
            <a:spLocks noGrp="1"/>
          </p:cNvSpPr>
          <p:nvPr>
            <p:ph type="title" idx="2"/>
          </p:nvPr>
        </p:nvSpPr>
        <p:spPr>
          <a:xfrm>
            <a:off x="1577795" y="2236703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551" name="Google Shape;1551;p77"/>
          <p:cNvCxnSpPr/>
          <p:nvPr/>
        </p:nvCxnSpPr>
        <p:spPr>
          <a:xfrm>
            <a:off x="1809923" y="338967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51449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</a:t>
            </a:r>
            <a:r>
              <a:rPr lang="en" dirty="0">
                <a:solidFill>
                  <a:schemeClr val="dk1"/>
                </a:solidFill>
              </a:rPr>
              <a:t>PRIMITIVOS</a:t>
            </a:r>
            <a:endParaRPr dirty="0"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87CE3E19-F733-BCED-CFF4-07975A654E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184795"/>
              </p:ext>
            </p:extLst>
          </p:nvPr>
        </p:nvGraphicFramePr>
        <p:xfrm>
          <a:off x="4083390" y="1333064"/>
          <a:ext cx="4216013" cy="2845968"/>
        </p:xfrm>
        <a:graphic>
          <a:graphicData uri="http://schemas.openxmlformats.org/drawingml/2006/table">
            <a:tbl>
              <a:tblPr/>
              <a:tblGrid>
                <a:gridCol w="970241">
                  <a:extLst>
                    <a:ext uri="{9D8B030D-6E8A-4147-A177-3AD203B41FA5}">
                      <a16:colId xmlns:a16="http://schemas.microsoft.com/office/drawing/2014/main" val="1763448163"/>
                    </a:ext>
                  </a:extLst>
                </a:gridCol>
                <a:gridCol w="1905581">
                  <a:extLst>
                    <a:ext uri="{9D8B030D-6E8A-4147-A177-3AD203B41FA5}">
                      <a16:colId xmlns:a16="http://schemas.microsoft.com/office/drawing/2014/main" val="807418877"/>
                    </a:ext>
                  </a:extLst>
                </a:gridCol>
                <a:gridCol w="837619">
                  <a:extLst>
                    <a:ext uri="{9D8B030D-6E8A-4147-A177-3AD203B41FA5}">
                      <a16:colId xmlns:a16="http://schemas.microsoft.com/office/drawing/2014/main" val="4150845564"/>
                    </a:ext>
                  </a:extLst>
                </a:gridCol>
                <a:gridCol w="502572">
                  <a:extLst>
                    <a:ext uri="{9D8B030D-6E8A-4147-A177-3AD203B41FA5}">
                      <a16:colId xmlns:a16="http://schemas.microsoft.com/office/drawing/2014/main" val="1559590586"/>
                    </a:ext>
                  </a:extLst>
                </a:gridCol>
              </a:tblGrid>
              <a:tr h="286186">
                <a:tc>
                  <a:txBody>
                    <a:bodyPr/>
                    <a:lstStyle/>
                    <a:p>
                      <a:r>
                        <a:rPr lang="pt-BR" sz="1050" b="1" dirty="0" err="1">
                          <a:solidFill>
                            <a:schemeClr val="bg2"/>
                          </a:solidFill>
                          <a:effectLst/>
                          <a:latin typeface="Lexend Exa" panose="020B0604020202020204" charset="0"/>
                        </a:rPr>
                        <a:t>boolean</a:t>
                      </a:r>
                      <a:endParaRPr lang="pt-BR" sz="1050" dirty="0">
                        <a:solidFill>
                          <a:schemeClr val="bg2"/>
                        </a:solidFill>
                        <a:effectLst/>
                        <a:latin typeface="Lexend Exa" panose="020B0604020202020204" charset="0"/>
                      </a:endParaRP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Armazena valores lógicos: Verdadeiro ou Falso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false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1 bit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222231"/>
                  </a:ext>
                </a:extLst>
              </a:tr>
              <a:tr h="257370">
                <a:tc>
                  <a:txBody>
                    <a:bodyPr/>
                    <a:lstStyle/>
                    <a:p>
                      <a:r>
                        <a:rPr lang="pt-BR" sz="1050" b="1" dirty="0">
                          <a:solidFill>
                            <a:schemeClr val="bg2"/>
                          </a:solidFill>
                          <a:effectLst/>
                          <a:latin typeface="Lexend Exa" panose="020B0604020202020204" charset="0"/>
                        </a:rPr>
                        <a:t>char</a:t>
                      </a:r>
                      <a:endParaRPr lang="pt-BR" sz="1050" dirty="0">
                        <a:solidFill>
                          <a:schemeClr val="bg2"/>
                        </a:solidFill>
                        <a:effectLst/>
                        <a:latin typeface="Lexend Exa" panose="020B0604020202020204" charset="0"/>
                      </a:endParaRP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 err="1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Armazenaum</a:t>
                      </a:r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 único caractere Unicode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'\u0000'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2 byte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2779858"/>
                  </a:ext>
                </a:extLst>
              </a:tr>
              <a:tr h="257370">
                <a:tc>
                  <a:txBody>
                    <a:bodyPr/>
                    <a:lstStyle/>
                    <a:p>
                      <a:r>
                        <a:rPr lang="pt-BR" sz="1050" b="1">
                          <a:solidFill>
                            <a:schemeClr val="bg2"/>
                          </a:solidFill>
                          <a:effectLst/>
                          <a:latin typeface="Lexend Exa" panose="020B0604020202020204" charset="0"/>
                        </a:rPr>
                        <a:t>byte</a:t>
                      </a:r>
                      <a:endParaRPr lang="pt-BR" sz="1050">
                        <a:solidFill>
                          <a:schemeClr val="bg2"/>
                        </a:solidFill>
                        <a:effectLst/>
                        <a:latin typeface="Lexend Exa" panose="020B0604020202020204" charset="0"/>
                      </a:endParaRP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Armazena números inteiros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0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1 byte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5023470"/>
                  </a:ext>
                </a:extLst>
              </a:tr>
              <a:tr h="257370">
                <a:tc>
                  <a:txBody>
                    <a:bodyPr/>
                    <a:lstStyle/>
                    <a:p>
                      <a:r>
                        <a:rPr lang="pt-BR" sz="1050" b="1" dirty="0">
                          <a:solidFill>
                            <a:schemeClr val="bg2"/>
                          </a:solidFill>
                          <a:effectLst/>
                          <a:latin typeface="Lexend Exa" panose="020B0604020202020204" charset="0"/>
                        </a:rPr>
                        <a:t>short</a:t>
                      </a:r>
                      <a:endParaRPr lang="pt-BR" sz="1050" dirty="0">
                        <a:solidFill>
                          <a:schemeClr val="bg2"/>
                        </a:solidFill>
                        <a:effectLst/>
                        <a:latin typeface="Lexend Exa" panose="020B0604020202020204" charset="0"/>
                      </a:endParaRP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Armazena números inteiros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0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2 byte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424045"/>
                  </a:ext>
                </a:extLst>
              </a:tr>
              <a:tr h="257370">
                <a:tc>
                  <a:txBody>
                    <a:bodyPr/>
                    <a:lstStyle/>
                    <a:p>
                      <a:r>
                        <a:rPr lang="pt-BR" sz="1050" b="1">
                          <a:solidFill>
                            <a:schemeClr val="bg2"/>
                          </a:solidFill>
                          <a:effectLst/>
                          <a:latin typeface="Lexend Exa" panose="020B0604020202020204" charset="0"/>
                        </a:rPr>
                        <a:t>int</a:t>
                      </a:r>
                      <a:endParaRPr lang="pt-BR" sz="1050">
                        <a:solidFill>
                          <a:schemeClr val="bg2"/>
                        </a:solidFill>
                        <a:effectLst/>
                        <a:latin typeface="Lexend Exa" panose="020B0604020202020204" charset="0"/>
                      </a:endParaRP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Armazena números inteiros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0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4 byte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484447"/>
                  </a:ext>
                </a:extLst>
              </a:tr>
              <a:tr h="257370">
                <a:tc>
                  <a:txBody>
                    <a:bodyPr/>
                    <a:lstStyle/>
                    <a:p>
                      <a:r>
                        <a:rPr lang="pt-BR" sz="1050" b="1">
                          <a:solidFill>
                            <a:schemeClr val="bg2"/>
                          </a:solidFill>
                          <a:effectLst/>
                          <a:latin typeface="Lexend Exa" panose="020B0604020202020204" charset="0"/>
                        </a:rPr>
                        <a:t>long</a:t>
                      </a:r>
                      <a:endParaRPr lang="pt-BR" sz="1050">
                        <a:solidFill>
                          <a:schemeClr val="bg2"/>
                        </a:solidFill>
                        <a:effectLst/>
                        <a:latin typeface="Lexend Exa" panose="020B0604020202020204" charset="0"/>
                      </a:endParaRP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Armazena números inteiros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0L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8 byte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7022352"/>
                  </a:ext>
                </a:extLst>
              </a:tr>
              <a:tr h="423287">
                <a:tc>
                  <a:txBody>
                    <a:bodyPr/>
                    <a:lstStyle/>
                    <a:p>
                      <a:r>
                        <a:rPr lang="pt-BR" sz="1050" b="1">
                          <a:solidFill>
                            <a:schemeClr val="bg2"/>
                          </a:solidFill>
                          <a:effectLst/>
                          <a:latin typeface="Lexend Exa" panose="020B0604020202020204" charset="0"/>
                        </a:rPr>
                        <a:t>float</a:t>
                      </a:r>
                      <a:endParaRPr lang="pt-BR" sz="1050">
                        <a:solidFill>
                          <a:schemeClr val="bg2"/>
                        </a:solidFill>
                        <a:effectLst/>
                        <a:latin typeface="Lexend Exa" panose="020B0604020202020204" charset="0"/>
                      </a:endParaRP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Armazena números em ponto flutuante com 8 decimais de precisão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0.0f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4 byte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583643"/>
                  </a:ext>
                </a:extLst>
              </a:tr>
              <a:tr h="469322">
                <a:tc>
                  <a:txBody>
                    <a:bodyPr/>
                    <a:lstStyle/>
                    <a:p>
                      <a:r>
                        <a:rPr lang="pt-BR" sz="1050" b="1" dirty="0" err="1">
                          <a:solidFill>
                            <a:schemeClr val="bg2"/>
                          </a:solidFill>
                          <a:effectLst/>
                          <a:latin typeface="Lexend Exa" panose="020B0604020202020204" charset="0"/>
                        </a:rPr>
                        <a:t>double</a:t>
                      </a:r>
                      <a:endParaRPr lang="pt-BR" sz="1050" dirty="0">
                        <a:solidFill>
                          <a:schemeClr val="bg2"/>
                        </a:solidFill>
                        <a:effectLst/>
                        <a:latin typeface="Lexend Exa" panose="020B0604020202020204" charset="0"/>
                      </a:endParaRP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Armazena números em ponto flutuante com 16 decimais de precisão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0.0 ou 0.0d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050" dirty="0">
                          <a:solidFill>
                            <a:schemeClr val="bg2"/>
                          </a:solidFill>
                          <a:effectLst/>
                          <a:latin typeface="Red Hat Text" panose="020B0604020202020204" charset="0"/>
                          <a:ea typeface="Red Hat Text" panose="020B0604020202020204" charset="0"/>
                          <a:cs typeface="Red Hat Text" panose="020B0604020202020204" charset="0"/>
                        </a:rPr>
                        <a:t>8 byte</a:t>
                      </a:r>
                    </a:p>
                  </a:txBody>
                  <a:tcPr marL="54071" marR="54071" marT="27036" marB="2703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45244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477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</a:t>
            </a:r>
            <a:r>
              <a:rPr lang="en" dirty="0">
                <a:solidFill>
                  <a:schemeClr val="dk1"/>
                </a:solidFill>
              </a:rPr>
              <a:t>PRIMITIVOS</a:t>
            </a:r>
            <a:endParaRPr dirty="0"/>
          </a:p>
        </p:txBody>
      </p:sp>
      <p:grpSp>
        <p:nvGrpSpPr>
          <p:cNvPr id="4" name="Group 34">
            <a:extLst>
              <a:ext uri="{FF2B5EF4-FFF2-40B4-BE49-F238E27FC236}">
                <a16:creationId xmlns:a16="http://schemas.microsoft.com/office/drawing/2014/main" id="{255ABF1C-4304-7064-F50F-9155423B7EB4}"/>
              </a:ext>
            </a:extLst>
          </p:cNvPr>
          <p:cNvGrpSpPr/>
          <p:nvPr/>
        </p:nvGrpSpPr>
        <p:grpSpPr>
          <a:xfrm>
            <a:off x="4572000" y="1063157"/>
            <a:ext cx="3369656" cy="2860891"/>
            <a:chOff x="-90935" y="-369894"/>
            <a:chExt cx="8767145" cy="7443447"/>
          </a:xfrm>
        </p:grpSpPr>
        <p:grpSp>
          <p:nvGrpSpPr>
            <p:cNvPr id="5" name="Group 35">
              <a:extLst>
                <a:ext uri="{FF2B5EF4-FFF2-40B4-BE49-F238E27FC236}">
                  <a16:creationId xmlns:a16="http://schemas.microsoft.com/office/drawing/2014/main" id="{4B1CA45A-F760-A6F9-ABDA-C5DAB355334B}"/>
                </a:ext>
              </a:extLst>
            </p:cNvPr>
            <p:cNvGrpSpPr/>
            <p:nvPr/>
          </p:nvGrpSpPr>
          <p:grpSpPr>
            <a:xfrm>
              <a:off x="-90935" y="-142081"/>
              <a:ext cx="8549212" cy="6623087"/>
              <a:chOff x="-18733" y="-76200"/>
              <a:chExt cx="1761181" cy="1364389"/>
            </a:xfrm>
          </p:grpSpPr>
          <p:sp>
            <p:nvSpPr>
              <p:cNvPr id="14" name="Freeform 36">
                <a:extLst>
                  <a:ext uri="{FF2B5EF4-FFF2-40B4-BE49-F238E27FC236}">
                    <a16:creationId xmlns:a16="http://schemas.microsoft.com/office/drawing/2014/main" id="{BA599547-821E-9FF7-5C35-D9A1E6FB61B7}"/>
                  </a:ext>
                </a:extLst>
              </p:cNvPr>
              <p:cNvSpPr/>
              <p:nvPr/>
            </p:nvSpPr>
            <p:spPr>
              <a:xfrm>
                <a:off x="-18733" y="0"/>
                <a:ext cx="1761181" cy="1288189"/>
              </a:xfrm>
              <a:custGeom>
                <a:avLst/>
                <a:gdLst/>
                <a:ahLst/>
                <a:cxnLst/>
                <a:rect l="l" t="t" r="r" b="b"/>
                <a:pathLst>
                  <a:path w="1356851" h="749916">
                    <a:moveTo>
                      <a:pt x="0" y="0"/>
                    </a:moveTo>
                    <a:lnTo>
                      <a:pt x="1356851" y="0"/>
                    </a:lnTo>
                    <a:lnTo>
                      <a:pt x="1356851" y="749916"/>
                    </a:lnTo>
                    <a:lnTo>
                      <a:pt x="0" y="7499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5" name="TextBox 37">
                <a:extLst>
                  <a:ext uri="{FF2B5EF4-FFF2-40B4-BE49-F238E27FC236}">
                    <a16:creationId xmlns:a16="http://schemas.microsoft.com/office/drawing/2014/main" id="{46ADBA58-2D6B-A811-988D-68991ABC7068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6" name="Group 38">
              <a:extLst>
                <a:ext uri="{FF2B5EF4-FFF2-40B4-BE49-F238E27FC236}">
                  <a16:creationId xmlns:a16="http://schemas.microsoft.com/office/drawing/2014/main" id="{555BD3F4-109E-6816-5BA8-A95B5390A350}"/>
                </a:ext>
              </a:extLst>
            </p:cNvPr>
            <p:cNvGrpSpPr/>
            <p:nvPr/>
          </p:nvGrpSpPr>
          <p:grpSpPr>
            <a:xfrm>
              <a:off x="127000" y="-369894"/>
              <a:ext cx="8549210" cy="6623087"/>
              <a:chOff x="0" y="-76200"/>
              <a:chExt cx="1761180" cy="1364390"/>
            </a:xfrm>
          </p:grpSpPr>
          <p:sp>
            <p:nvSpPr>
              <p:cNvPr id="12" name="Freeform 39">
                <a:extLst>
                  <a:ext uri="{FF2B5EF4-FFF2-40B4-BE49-F238E27FC236}">
                    <a16:creationId xmlns:a16="http://schemas.microsoft.com/office/drawing/2014/main" id="{E64DB093-B9E4-048B-158F-E40EDC262961}"/>
                  </a:ext>
                </a:extLst>
              </p:cNvPr>
              <p:cNvSpPr/>
              <p:nvPr/>
            </p:nvSpPr>
            <p:spPr>
              <a:xfrm>
                <a:off x="0" y="0"/>
                <a:ext cx="1761180" cy="1288190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763884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763884"/>
                    </a:lnTo>
                    <a:lnTo>
                      <a:pt x="0" y="763884"/>
                    </a:lnTo>
                    <a:close/>
                  </a:path>
                </a:pathLst>
              </a:custGeom>
              <a:solidFill>
                <a:srgbClr val="4C618A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3" name="TextBox 40">
                <a:extLst>
                  <a:ext uri="{FF2B5EF4-FFF2-40B4-BE49-F238E27FC236}">
                    <a16:creationId xmlns:a16="http://schemas.microsoft.com/office/drawing/2014/main" id="{9B1849F4-7CF6-2D77-1B06-6778D1F5528F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7" name="Group 41">
              <a:extLst>
                <a:ext uri="{FF2B5EF4-FFF2-40B4-BE49-F238E27FC236}">
                  <a16:creationId xmlns:a16="http://schemas.microsoft.com/office/drawing/2014/main" id="{EB3E69D8-5365-14C3-542A-31E240B27A43}"/>
                </a:ext>
              </a:extLst>
            </p:cNvPr>
            <p:cNvGrpSpPr/>
            <p:nvPr/>
          </p:nvGrpSpPr>
          <p:grpSpPr>
            <a:xfrm>
              <a:off x="126995" y="-369894"/>
              <a:ext cx="8549210" cy="4315435"/>
              <a:chOff x="-1" y="-76200"/>
              <a:chExt cx="1761180" cy="889000"/>
            </a:xfrm>
          </p:grpSpPr>
          <p:sp>
            <p:nvSpPr>
              <p:cNvPr id="10" name="Freeform 42">
                <a:extLst>
                  <a:ext uri="{FF2B5EF4-FFF2-40B4-BE49-F238E27FC236}">
                    <a16:creationId xmlns:a16="http://schemas.microsoft.com/office/drawing/2014/main" id="{9CF8338A-C3F4-1295-C216-025333EB695B}"/>
                  </a:ext>
                </a:extLst>
              </p:cNvPr>
              <p:cNvSpPr/>
              <p:nvPr/>
            </p:nvSpPr>
            <p:spPr>
              <a:xfrm>
                <a:off x="-1" y="0"/>
                <a:ext cx="1761180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115498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115498"/>
                    </a:lnTo>
                    <a:lnTo>
                      <a:pt x="0" y="115498"/>
                    </a:lnTo>
                    <a:close/>
                  </a:path>
                </a:pathLst>
              </a:custGeom>
              <a:solidFill>
                <a:srgbClr val="FFFFFF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1" name="TextBox 43">
                <a:extLst>
                  <a:ext uri="{FF2B5EF4-FFF2-40B4-BE49-F238E27FC236}">
                    <a16:creationId xmlns:a16="http://schemas.microsoft.com/office/drawing/2014/main" id="{8FB9B947-FCCF-6DA0-A7CD-86B1A4AB4981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pic>
          <p:nvPicPr>
            <p:cNvPr id="8" name="Picture 44">
              <a:extLst>
                <a:ext uri="{FF2B5EF4-FFF2-40B4-BE49-F238E27FC236}">
                  <a16:creationId xmlns:a16="http://schemas.microsoft.com/office/drawing/2014/main" id="{CAFED81F-E3F2-8021-5903-F0158FBCC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A57AA4A8-1880-2048-E6A0-DA05F5CD2FFD}"/>
                </a:ext>
              </a:extLst>
            </p:cNvPr>
            <p:cNvSpPr txBox="1"/>
            <p:nvPr/>
          </p:nvSpPr>
          <p:spPr>
            <a:xfrm>
              <a:off x="583483" y="667384"/>
              <a:ext cx="7874794" cy="640616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//BOOLEAN</a:t>
              </a:r>
            </a:p>
            <a:p>
              <a:r>
                <a:rPr lang="en-US" sz="1600" spc="-66" dirty="0" err="1">
                  <a:solidFill>
                    <a:srgbClr val="2DBEB1"/>
                  </a:solidFill>
                  <a:latin typeface="Fira Code"/>
                </a:rPr>
                <a:t>boolean</a:t>
              </a:r>
              <a:r>
                <a:rPr lang="en-US" sz="1600" spc="-66" dirty="0">
                  <a:solidFill>
                    <a:srgbClr val="2DBEB1"/>
                  </a:solidFill>
                  <a:latin typeface="Fira Code"/>
                </a:rPr>
                <a:t> </a:t>
              </a:r>
              <a:r>
                <a:rPr lang="en-US" sz="1600" spc="-66" dirty="0" err="1">
                  <a:solidFill>
                    <a:srgbClr val="FBF3E4"/>
                  </a:solidFill>
                  <a:latin typeface="Fira Code"/>
                </a:rPr>
                <a:t>booleanVar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z="1600" spc="-66" dirty="0">
                  <a:solidFill>
                    <a:srgbClr val="F7DF1E"/>
                  </a:solidFill>
                  <a:latin typeface="Fira Code"/>
                </a:rPr>
                <a:t>true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;</a:t>
              </a:r>
            </a:p>
            <a:p>
              <a:endParaRPr lang="en-US" sz="1600" spc="-66" dirty="0">
                <a:solidFill>
                  <a:srgbClr val="F7DF1E"/>
                </a:solidFill>
                <a:latin typeface="Fira Code"/>
              </a:endParaRPr>
            </a:p>
            <a:p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//INT</a:t>
              </a:r>
            </a:p>
            <a:p>
              <a:r>
                <a:rPr lang="en-US" sz="1600" spc="-66" dirty="0">
                  <a:solidFill>
                    <a:srgbClr val="2DBEB1"/>
                  </a:solidFill>
                  <a:latin typeface="Fira Code"/>
                </a:rPr>
                <a:t>int </a:t>
              </a:r>
              <a:r>
                <a:rPr lang="en-US" sz="1600" spc="-66" dirty="0" err="1">
                  <a:solidFill>
                    <a:srgbClr val="FBF3E4"/>
                  </a:solidFill>
                  <a:latin typeface="Fira Code"/>
                </a:rPr>
                <a:t>intVar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z="1600" spc="-66" dirty="0">
                  <a:solidFill>
                    <a:srgbClr val="F7DF1E"/>
                  </a:solidFill>
                  <a:latin typeface="Fira Code"/>
                </a:rPr>
                <a:t>1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;</a:t>
              </a:r>
            </a:p>
            <a:p>
              <a:endParaRPr lang="en-US" sz="1600" spc="-66" dirty="0">
                <a:solidFill>
                  <a:srgbClr val="F7DF1E"/>
                </a:solidFill>
                <a:latin typeface="Fira Code"/>
              </a:endParaRPr>
            </a:p>
            <a:p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//DOUBLE</a:t>
              </a:r>
            </a:p>
            <a:p>
              <a:r>
                <a:rPr lang="en-US" sz="1600" spc="-66" dirty="0">
                  <a:solidFill>
                    <a:srgbClr val="2DBEB1"/>
                  </a:solidFill>
                  <a:latin typeface="Fira Code"/>
                </a:rPr>
                <a:t>double </a:t>
              </a:r>
              <a:r>
                <a:rPr lang="en-US" sz="1600" spc="-66" dirty="0" err="1">
                  <a:solidFill>
                    <a:srgbClr val="FBF3E4"/>
                  </a:solidFill>
                  <a:latin typeface="Fira Code"/>
                </a:rPr>
                <a:t>doubleVar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z="1600" spc="-66" dirty="0">
                  <a:solidFill>
                    <a:srgbClr val="F7DF1E"/>
                  </a:solidFill>
                  <a:latin typeface="Fira Code"/>
                </a:rPr>
                <a:t>3.14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;</a:t>
              </a:r>
            </a:p>
            <a:p>
              <a:endParaRPr lang="en-US" sz="1600" spc="-66" dirty="0">
                <a:solidFill>
                  <a:srgbClr val="F7DF1E"/>
                </a:solidFill>
                <a:latin typeface="Fira Code"/>
              </a:endParaRPr>
            </a:p>
            <a:p>
              <a:endParaRPr lang="en-US" sz="1600" spc="-66" dirty="0">
                <a:solidFill>
                  <a:srgbClr val="7ED957"/>
                </a:solidFill>
                <a:latin typeface="Fira Code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</a:t>
            </a:r>
            <a:r>
              <a:rPr lang="en" dirty="0">
                <a:solidFill>
                  <a:schemeClr val="dk1"/>
                </a:solidFill>
              </a:rPr>
              <a:t>REFERÊNCIA</a:t>
            </a:r>
            <a:endParaRPr dirty="0"/>
          </a:p>
        </p:txBody>
      </p:sp>
      <p:grpSp>
        <p:nvGrpSpPr>
          <p:cNvPr id="4" name="Group 34">
            <a:extLst>
              <a:ext uri="{FF2B5EF4-FFF2-40B4-BE49-F238E27FC236}">
                <a16:creationId xmlns:a16="http://schemas.microsoft.com/office/drawing/2014/main" id="{255ABF1C-4304-7064-F50F-9155423B7EB4}"/>
              </a:ext>
            </a:extLst>
          </p:cNvPr>
          <p:cNvGrpSpPr/>
          <p:nvPr/>
        </p:nvGrpSpPr>
        <p:grpSpPr>
          <a:xfrm>
            <a:off x="4257891" y="982954"/>
            <a:ext cx="4229029" cy="3177592"/>
            <a:chOff x="-90940" y="-369894"/>
            <a:chExt cx="11003053" cy="8267438"/>
          </a:xfrm>
        </p:grpSpPr>
        <p:grpSp>
          <p:nvGrpSpPr>
            <p:cNvPr id="5" name="Group 35">
              <a:extLst>
                <a:ext uri="{FF2B5EF4-FFF2-40B4-BE49-F238E27FC236}">
                  <a16:creationId xmlns:a16="http://schemas.microsoft.com/office/drawing/2014/main" id="{4B1CA45A-F760-A6F9-ABDA-C5DAB355334B}"/>
                </a:ext>
              </a:extLst>
            </p:cNvPr>
            <p:cNvGrpSpPr/>
            <p:nvPr/>
          </p:nvGrpSpPr>
          <p:grpSpPr>
            <a:xfrm>
              <a:off x="-90940" y="-142081"/>
              <a:ext cx="10785113" cy="8039625"/>
              <a:chOff x="-18734" y="-76200"/>
              <a:chExt cx="2221788" cy="1656203"/>
            </a:xfrm>
          </p:grpSpPr>
          <p:sp>
            <p:nvSpPr>
              <p:cNvPr id="14" name="Freeform 36">
                <a:extLst>
                  <a:ext uri="{FF2B5EF4-FFF2-40B4-BE49-F238E27FC236}">
                    <a16:creationId xmlns:a16="http://schemas.microsoft.com/office/drawing/2014/main" id="{BA599547-821E-9FF7-5C35-D9A1E6FB61B7}"/>
                  </a:ext>
                </a:extLst>
              </p:cNvPr>
              <p:cNvSpPr/>
              <p:nvPr/>
            </p:nvSpPr>
            <p:spPr>
              <a:xfrm>
                <a:off x="-18734" y="0"/>
                <a:ext cx="2221788" cy="1580003"/>
              </a:xfrm>
              <a:custGeom>
                <a:avLst/>
                <a:gdLst/>
                <a:ahLst/>
                <a:cxnLst/>
                <a:rect l="l" t="t" r="r" b="b"/>
                <a:pathLst>
                  <a:path w="1356851" h="749916">
                    <a:moveTo>
                      <a:pt x="0" y="0"/>
                    </a:moveTo>
                    <a:lnTo>
                      <a:pt x="1356851" y="0"/>
                    </a:lnTo>
                    <a:lnTo>
                      <a:pt x="1356851" y="749916"/>
                    </a:lnTo>
                    <a:lnTo>
                      <a:pt x="0" y="7499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5" name="TextBox 37">
                <a:extLst>
                  <a:ext uri="{FF2B5EF4-FFF2-40B4-BE49-F238E27FC236}">
                    <a16:creationId xmlns:a16="http://schemas.microsoft.com/office/drawing/2014/main" id="{46ADBA58-2D6B-A811-988D-68991ABC7068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6" name="Group 38">
              <a:extLst>
                <a:ext uri="{FF2B5EF4-FFF2-40B4-BE49-F238E27FC236}">
                  <a16:creationId xmlns:a16="http://schemas.microsoft.com/office/drawing/2014/main" id="{555BD3F4-109E-6816-5BA8-A95B5390A350}"/>
                </a:ext>
              </a:extLst>
            </p:cNvPr>
            <p:cNvGrpSpPr/>
            <p:nvPr/>
          </p:nvGrpSpPr>
          <p:grpSpPr>
            <a:xfrm>
              <a:off x="127000" y="-369894"/>
              <a:ext cx="10785113" cy="8039629"/>
              <a:chOff x="0" y="-76200"/>
              <a:chExt cx="2221787" cy="1656205"/>
            </a:xfrm>
          </p:grpSpPr>
          <p:sp>
            <p:nvSpPr>
              <p:cNvPr id="12" name="Freeform 39">
                <a:extLst>
                  <a:ext uri="{FF2B5EF4-FFF2-40B4-BE49-F238E27FC236}">
                    <a16:creationId xmlns:a16="http://schemas.microsoft.com/office/drawing/2014/main" id="{E64DB093-B9E4-048B-158F-E40EDC262961}"/>
                  </a:ext>
                </a:extLst>
              </p:cNvPr>
              <p:cNvSpPr/>
              <p:nvPr/>
            </p:nvSpPr>
            <p:spPr>
              <a:xfrm>
                <a:off x="0" y="0"/>
                <a:ext cx="2221787" cy="1580005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763884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763884"/>
                    </a:lnTo>
                    <a:lnTo>
                      <a:pt x="0" y="763884"/>
                    </a:lnTo>
                    <a:close/>
                  </a:path>
                </a:pathLst>
              </a:custGeom>
              <a:solidFill>
                <a:srgbClr val="4C618A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3" name="TextBox 40">
                <a:extLst>
                  <a:ext uri="{FF2B5EF4-FFF2-40B4-BE49-F238E27FC236}">
                    <a16:creationId xmlns:a16="http://schemas.microsoft.com/office/drawing/2014/main" id="{9B1849F4-7CF6-2D77-1B06-6778D1F5528F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7" name="Group 41">
              <a:extLst>
                <a:ext uri="{FF2B5EF4-FFF2-40B4-BE49-F238E27FC236}">
                  <a16:creationId xmlns:a16="http://schemas.microsoft.com/office/drawing/2014/main" id="{EB3E69D8-5365-14C3-542A-31E240B27A43}"/>
                </a:ext>
              </a:extLst>
            </p:cNvPr>
            <p:cNvGrpSpPr/>
            <p:nvPr/>
          </p:nvGrpSpPr>
          <p:grpSpPr>
            <a:xfrm>
              <a:off x="126995" y="-369894"/>
              <a:ext cx="10785117" cy="4315435"/>
              <a:chOff x="-1" y="-76200"/>
              <a:chExt cx="2221788" cy="889000"/>
            </a:xfrm>
          </p:grpSpPr>
          <p:sp>
            <p:nvSpPr>
              <p:cNvPr id="10" name="Freeform 42">
                <a:extLst>
                  <a:ext uri="{FF2B5EF4-FFF2-40B4-BE49-F238E27FC236}">
                    <a16:creationId xmlns:a16="http://schemas.microsoft.com/office/drawing/2014/main" id="{9CF8338A-C3F4-1295-C216-025333EB695B}"/>
                  </a:ext>
                </a:extLst>
              </p:cNvPr>
              <p:cNvSpPr/>
              <p:nvPr/>
            </p:nvSpPr>
            <p:spPr>
              <a:xfrm>
                <a:off x="-1" y="0"/>
                <a:ext cx="2221788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115498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115498"/>
                    </a:lnTo>
                    <a:lnTo>
                      <a:pt x="0" y="115498"/>
                    </a:lnTo>
                    <a:close/>
                  </a:path>
                </a:pathLst>
              </a:custGeom>
              <a:solidFill>
                <a:srgbClr val="FFFFFF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11" name="TextBox 43">
                <a:extLst>
                  <a:ext uri="{FF2B5EF4-FFF2-40B4-BE49-F238E27FC236}">
                    <a16:creationId xmlns:a16="http://schemas.microsoft.com/office/drawing/2014/main" id="{8FB9B947-FCCF-6DA0-A7CD-86B1A4AB4981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pic>
          <p:nvPicPr>
            <p:cNvPr id="8" name="Picture 44">
              <a:extLst>
                <a:ext uri="{FF2B5EF4-FFF2-40B4-BE49-F238E27FC236}">
                  <a16:creationId xmlns:a16="http://schemas.microsoft.com/office/drawing/2014/main" id="{CAFED81F-E3F2-8021-5903-F0158FBCCC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9" name="TextBox 45">
              <a:extLst>
                <a:ext uri="{FF2B5EF4-FFF2-40B4-BE49-F238E27FC236}">
                  <a16:creationId xmlns:a16="http://schemas.microsoft.com/office/drawing/2014/main" id="{A57AA4A8-1880-2048-E6A0-DA05F5CD2FFD}"/>
                </a:ext>
              </a:extLst>
            </p:cNvPr>
            <p:cNvSpPr txBox="1"/>
            <p:nvPr/>
          </p:nvSpPr>
          <p:spPr>
            <a:xfrm>
              <a:off x="583483" y="667381"/>
              <a:ext cx="10328627" cy="680655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//OBJECT</a:t>
              </a:r>
            </a:p>
            <a:p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Object </a:t>
              </a:r>
              <a:r>
                <a:rPr lang="en-US" spc="-66" dirty="0" err="1">
                  <a:solidFill>
                    <a:srgbClr val="FBF3E4"/>
                  </a:solidFill>
                  <a:latin typeface="Fira Code"/>
                </a:rPr>
                <a:t>objectVar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new</a:t>
              </a:r>
              <a:r>
                <a:rPr lang="en-US" spc="-66" dirty="0">
                  <a:solidFill>
                    <a:srgbClr val="F7DF1E"/>
                  </a:solidFill>
                  <a:latin typeface="Fira Code"/>
                </a:rPr>
                <a:t> 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Object();</a:t>
              </a:r>
            </a:p>
            <a:p>
              <a:endParaRPr lang="en-US" spc="-66" dirty="0">
                <a:solidFill>
                  <a:srgbClr val="F7DF1E"/>
                </a:solidFill>
                <a:latin typeface="Fira Code"/>
              </a:endParaRPr>
            </a:p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//STRING</a:t>
              </a:r>
            </a:p>
            <a:p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String </a:t>
              </a:r>
              <a:r>
                <a:rPr lang="en-US" spc="-66" dirty="0" err="1">
                  <a:solidFill>
                    <a:srgbClr val="FBF3E4"/>
                  </a:solidFill>
                  <a:latin typeface="Fira Code"/>
                </a:rPr>
                <a:t>stringVar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pc="-66" dirty="0">
                  <a:solidFill>
                    <a:srgbClr val="92D050"/>
                  </a:solidFill>
                  <a:latin typeface="Fira Code"/>
                </a:rPr>
                <a:t>“String”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;</a:t>
              </a:r>
            </a:p>
            <a:p>
              <a:endParaRPr lang="en-US" spc="-66" dirty="0">
                <a:solidFill>
                  <a:srgbClr val="F7DF1E"/>
                </a:solidFill>
                <a:latin typeface="Fira Code"/>
              </a:endParaRPr>
            </a:p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//ARRAY</a:t>
              </a:r>
            </a:p>
            <a:p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String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[]</a:t>
              </a:r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 </a:t>
              </a:r>
              <a:r>
                <a:rPr lang="en-US" spc="-66" dirty="0" err="1">
                  <a:solidFill>
                    <a:srgbClr val="FBF3E4"/>
                  </a:solidFill>
                  <a:latin typeface="Fira Code"/>
                </a:rPr>
                <a:t>stringArray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new</a:t>
              </a:r>
              <a:r>
                <a:rPr lang="en-US" spc="-66" dirty="0">
                  <a:solidFill>
                    <a:srgbClr val="F7DF1E"/>
                  </a:solidFill>
                  <a:latin typeface="Fira Code"/>
                </a:rPr>
                <a:t> 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String[</a:t>
              </a:r>
              <a:r>
                <a:rPr lang="en-US" spc="-66" dirty="0">
                  <a:solidFill>
                    <a:srgbClr val="F7DF1E"/>
                  </a:solidFill>
                  <a:latin typeface="Fira Code"/>
                </a:rPr>
                <a:t>10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]();</a:t>
              </a:r>
            </a:p>
            <a:p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int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[]</a:t>
              </a:r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 </a:t>
              </a:r>
              <a:r>
                <a:rPr lang="en-US" spc="-66" dirty="0" err="1">
                  <a:solidFill>
                    <a:schemeClr val="bg1"/>
                  </a:solidFill>
                  <a:latin typeface="Fira Code"/>
                </a:rPr>
                <a:t>intArray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 = {</a:t>
              </a:r>
              <a:r>
                <a:rPr lang="en-US" spc="-66" dirty="0">
                  <a:solidFill>
                    <a:srgbClr val="F7DF1E"/>
                  </a:solidFill>
                  <a:latin typeface="Fira Code"/>
                </a:rPr>
                <a:t>0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,</a:t>
              </a:r>
              <a:r>
                <a:rPr lang="en-US" spc="-66" dirty="0">
                  <a:solidFill>
                    <a:srgbClr val="F7DF1E"/>
                  </a:solidFill>
                  <a:latin typeface="Fira Code"/>
                </a:rPr>
                <a:t>1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,</a:t>
              </a:r>
              <a:r>
                <a:rPr lang="en-US" spc="-66" dirty="0">
                  <a:solidFill>
                    <a:srgbClr val="F7DF1E"/>
                  </a:solidFill>
                  <a:latin typeface="Fira Code"/>
                </a:rPr>
                <a:t>2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};</a:t>
              </a:r>
            </a:p>
            <a:p>
              <a:endParaRPr lang="en-US" spc="-66" dirty="0">
                <a:solidFill>
                  <a:srgbClr val="F7DF1E"/>
                </a:solidFill>
                <a:latin typeface="Fira Code"/>
              </a:endParaRPr>
            </a:p>
            <a:p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//CLASSE CUSTOM</a:t>
              </a:r>
            </a:p>
            <a:p>
              <a:r>
                <a:rPr lang="en-US" spc="-66" dirty="0" err="1">
                  <a:solidFill>
                    <a:srgbClr val="2DBEB1"/>
                  </a:solidFill>
                  <a:latin typeface="Fira Code"/>
                </a:rPr>
                <a:t>Classe</a:t>
              </a:r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 </a:t>
              </a:r>
              <a:r>
                <a:rPr lang="en-US" spc="-66" dirty="0" err="1">
                  <a:solidFill>
                    <a:srgbClr val="FBF3E4"/>
                  </a:solidFill>
                  <a:latin typeface="Fira Code"/>
                </a:rPr>
                <a:t>classeVar</a:t>
              </a:r>
              <a:r>
                <a:rPr lang="en-US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pc="-66" dirty="0">
                  <a:solidFill>
                    <a:srgbClr val="2DBEB1"/>
                  </a:solidFill>
                  <a:latin typeface="Fira Code"/>
                </a:rPr>
                <a:t>new</a:t>
              </a:r>
              <a:r>
                <a:rPr lang="en-US" spc="-66" dirty="0">
                  <a:solidFill>
                    <a:srgbClr val="F7DF1E"/>
                  </a:solidFill>
                  <a:latin typeface="Fira Code"/>
                </a:rPr>
                <a:t> </a:t>
              </a:r>
              <a:r>
                <a:rPr lang="en-US" spc="-66" dirty="0" err="1">
                  <a:solidFill>
                    <a:schemeClr val="bg1"/>
                  </a:solidFill>
                  <a:latin typeface="Fira Code"/>
                </a:rPr>
                <a:t>Classe</a:t>
              </a:r>
              <a:r>
                <a:rPr lang="en-US" spc="-66" dirty="0">
                  <a:solidFill>
                    <a:schemeClr val="bg1"/>
                  </a:solidFill>
                  <a:latin typeface="Fira Code"/>
                </a:rPr>
                <a:t>();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3514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p69"/>
          <p:cNvSpPr txBox="1">
            <a:spLocks noGrp="1"/>
          </p:cNvSpPr>
          <p:nvPr>
            <p:ph type="title"/>
          </p:nvPr>
        </p:nvSpPr>
        <p:spPr>
          <a:xfrm>
            <a:off x="720050" y="1806300"/>
            <a:ext cx="2816400" cy="15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CLASSES</a:t>
            </a:r>
            <a:br>
              <a:rPr lang="en" dirty="0"/>
            </a:br>
            <a:r>
              <a:rPr lang="en" dirty="0">
                <a:solidFill>
                  <a:schemeClr val="dk1"/>
                </a:solidFill>
              </a:rPr>
              <a:t>WRAPPER</a:t>
            </a:r>
            <a:endParaRPr dirty="0"/>
          </a:p>
        </p:txBody>
      </p:sp>
      <p:grpSp>
        <p:nvGrpSpPr>
          <p:cNvPr id="2" name="Group 34">
            <a:extLst>
              <a:ext uri="{FF2B5EF4-FFF2-40B4-BE49-F238E27FC236}">
                <a16:creationId xmlns:a16="http://schemas.microsoft.com/office/drawing/2014/main" id="{7F6C7F02-BE9F-7CA5-5709-88802A23F72B}"/>
              </a:ext>
            </a:extLst>
          </p:cNvPr>
          <p:cNvGrpSpPr/>
          <p:nvPr/>
        </p:nvGrpSpPr>
        <p:grpSpPr>
          <a:xfrm>
            <a:off x="4872147" y="1019378"/>
            <a:ext cx="3369654" cy="3104744"/>
            <a:chOff x="-90935" y="-369894"/>
            <a:chExt cx="8767140" cy="8077904"/>
          </a:xfrm>
        </p:grpSpPr>
        <p:grpSp>
          <p:nvGrpSpPr>
            <p:cNvPr id="3" name="Group 35">
              <a:extLst>
                <a:ext uri="{FF2B5EF4-FFF2-40B4-BE49-F238E27FC236}">
                  <a16:creationId xmlns:a16="http://schemas.microsoft.com/office/drawing/2014/main" id="{C3DD4303-8C1E-CC13-17AB-3804017BE84B}"/>
                </a:ext>
              </a:extLst>
            </p:cNvPr>
            <p:cNvGrpSpPr/>
            <p:nvPr/>
          </p:nvGrpSpPr>
          <p:grpSpPr>
            <a:xfrm>
              <a:off x="-90935" y="-142081"/>
              <a:ext cx="8549212" cy="7850091"/>
              <a:chOff x="-18733" y="-76200"/>
              <a:chExt cx="1761181" cy="1617158"/>
            </a:xfrm>
          </p:grpSpPr>
          <p:sp>
            <p:nvSpPr>
              <p:cNvPr id="24" name="Freeform 36">
                <a:extLst>
                  <a:ext uri="{FF2B5EF4-FFF2-40B4-BE49-F238E27FC236}">
                    <a16:creationId xmlns:a16="http://schemas.microsoft.com/office/drawing/2014/main" id="{06736DCD-50F2-4571-CA18-E7522F99E8A2}"/>
                  </a:ext>
                </a:extLst>
              </p:cNvPr>
              <p:cNvSpPr/>
              <p:nvPr/>
            </p:nvSpPr>
            <p:spPr>
              <a:xfrm>
                <a:off x="-18733" y="0"/>
                <a:ext cx="1761181" cy="1540958"/>
              </a:xfrm>
              <a:custGeom>
                <a:avLst/>
                <a:gdLst/>
                <a:ahLst/>
                <a:cxnLst/>
                <a:rect l="l" t="t" r="r" b="b"/>
                <a:pathLst>
                  <a:path w="1356851" h="749916">
                    <a:moveTo>
                      <a:pt x="0" y="0"/>
                    </a:moveTo>
                    <a:lnTo>
                      <a:pt x="1356851" y="0"/>
                    </a:lnTo>
                    <a:lnTo>
                      <a:pt x="1356851" y="749916"/>
                    </a:lnTo>
                    <a:lnTo>
                      <a:pt x="0" y="749916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5" name="TextBox 37">
                <a:extLst>
                  <a:ext uri="{FF2B5EF4-FFF2-40B4-BE49-F238E27FC236}">
                    <a16:creationId xmlns:a16="http://schemas.microsoft.com/office/drawing/2014/main" id="{D0FD8FEA-7A5A-F2CB-E340-86ACFE7FCC6B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16" name="Group 38">
              <a:extLst>
                <a:ext uri="{FF2B5EF4-FFF2-40B4-BE49-F238E27FC236}">
                  <a16:creationId xmlns:a16="http://schemas.microsoft.com/office/drawing/2014/main" id="{50E4009A-408D-0454-3C13-AB09FA1E417A}"/>
                </a:ext>
              </a:extLst>
            </p:cNvPr>
            <p:cNvGrpSpPr/>
            <p:nvPr/>
          </p:nvGrpSpPr>
          <p:grpSpPr>
            <a:xfrm>
              <a:off x="127000" y="-369894"/>
              <a:ext cx="8549205" cy="7850095"/>
              <a:chOff x="0" y="-76200"/>
              <a:chExt cx="1761179" cy="1617160"/>
            </a:xfrm>
          </p:grpSpPr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7E2D78D6-70DA-0D70-8F2A-631C3EC0A4B9}"/>
                  </a:ext>
                </a:extLst>
              </p:cNvPr>
              <p:cNvSpPr/>
              <p:nvPr/>
            </p:nvSpPr>
            <p:spPr>
              <a:xfrm>
                <a:off x="0" y="0"/>
                <a:ext cx="1761179" cy="1540960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763884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763884"/>
                    </a:lnTo>
                    <a:lnTo>
                      <a:pt x="0" y="763884"/>
                    </a:lnTo>
                    <a:close/>
                  </a:path>
                </a:pathLst>
              </a:custGeom>
              <a:solidFill>
                <a:srgbClr val="4C618A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23" name="TextBox 40">
                <a:extLst>
                  <a:ext uri="{FF2B5EF4-FFF2-40B4-BE49-F238E27FC236}">
                    <a16:creationId xmlns:a16="http://schemas.microsoft.com/office/drawing/2014/main" id="{1176A067-FA6E-9FF3-21D4-AC4F98689D25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grpSp>
          <p:nvGrpSpPr>
            <p:cNvPr id="17" name="Group 41">
              <a:extLst>
                <a:ext uri="{FF2B5EF4-FFF2-40B4-BE49-F238E27FC236}">
                  <a16:creationId xmlns:a16="http://schemas.microsoft.com/office/drawing/2014/main" id="{A37616C4-4092-710A-AA27-83393CB212F1}"/>
                </a:ext>
              </a:extLst>
            </p:cNvPr>
            <p:cNvGrpSpPr/>
            <p:nvPr/>
          </p:nvGrpSpPr>
          <p:grpSpPr>
            <a:xfrm>
              <a:off x="126995" y="-369894"/>
              <a:ext cx="8549210" cy="4315435"/>
              <a:chOff x="-1" y="-76200"/>
              <a:chExt cx="1761180" cy="889000"/>
            </a:xfrm>
          </p:grpSpPr>
          <p:sp>
            <p:nvSpPr>
              <p:cNvPr id="20" name="Freeform 42">
                <a:extLst>
                  <a:ext uri="{FF2B5EF4-FFF2-40B4-BE49-F238E27FC236}">
                    <a16:creationId xmlns:a16="http://schemas.microsoft.com/office/drawing/2014/main" id="{9C2C2AE8-89E0-32FE-3113-8E0589852CD4}"/>
                  </a:ext>
                </a:extLst>
              </p:cNvPr>
              <p:cNvSpPr/>
              <p:nvPr/>
            </p:nvSpPr>
            <p:spPr>
              <a:xfrm>
                <a:off x="-1" y="0"/>
                <a:ext cx="1761180" cy="115498"/>
              </a:xfrm>
              <a:custGeom>
                <a:avLst/>
                <a:gdLst/>
                <a:ahLst/>
                <a:cxnLst/>
                <a:rect l="l" t="t" r="r" b="b"/>
                <a:pathLst>
                  <a:path w="1372091" h="115498">
                    <a:moveTo>
                      <a:pt x="0" y="0"/>
                    </a:moveTo>
                    <a:lnTo>
                      <a:pt x="1372091" y="0"/>
                    </a:lnTo>
                    <a:lnTo>
                      <a:pt x="1372091" y="115498"/>
                    </a:lnTo>
                    <a:lnTo>
                      <a:pt x="0" y="115498"/>
                    </a:lnTo>
                    <a:close/>
                  </a:path>
                </a:pathLst>
              </a:custGeom>
              <a:solidFill>
                <a:srgbClr val="FFFFFF"/>
              </a:solidFill>
              <a:ln w="28575">
                <a:solidFill>
                  <a:srgbClr val="000000"/>
                </a:solidFill>
              </a:ln>
            </p:spPr>
          </p:sp>
          <p:sp>
            <p:nvSpPr>
              <p:cNvPr id="21" name="TextBox 43">
                <a:extLst>
                  <a:ext uri="{FF2B5EF4-FFF2-40B4-BE49-F238E27FC236}">
                    <a16:creationId xmlns:a16="http://schemas.microsoft.com/office/drawing/2014/main" id="{60107706-3B20-4D82-64CB-00AEE43498F8}"/>
                  </a:ext>
                </a:extLst>
              </p:cNvPr>
              <p:cNvSpPr txBox="1"/>
              <p:nvPr/>
            </p:nvSpPr>
            <p:spPr>
              <a:xfrm>
                <a:off x="0" y="-76200"/>
                <a:ext cx="812800" cy="8890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407"/>
                  </a:lnSpc>
                </a:pPr>
                <a:endParaRPr/>
              </a:p>
            </p:txBody>
          </p:sp>
        </p:grpSp>
        <p:pic>
          <p:nvPicPr>
            <p:cNvPr id="18" name="Picture 44">
              <a:extLst>
                <a:ext uri="{FF2B5EF4-FFF2-40B4-BE49-F238E27FC236}">
                  <a16:creationId xmlns:a16="http://schemas.microsoft.com/office/drawing/2014/main" id="{C92B4BC1-8C59-DA0C-DFFB-C2420F0774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25116" r="5098" b="33458"/>
            <a:stretch>
              <a:fillRect/>
            </a:stretch>
          </p:blipFill>
          <p:spPr>
            <a:xfrm>
              <a:off x="269966" y="133894"/>
              <a:ext cx="894571" cy="292869"/>
            </a:xfrm>
            <a:prstGeom prst="rect">
              <a:avLst/>
            </a:prstGeom>
          </p:spPr>
        </p:pic>
        <p:sp>
          <p:nvSpPr>
            <p:cNvPr id="19" name="TextBox 45">
              <a:extLst>
                <a:ext uri="{FF2B5EF4-FFF2-40B4-BE49-F238E27FC236}">
                  <a16:creationId xmlns:a16="http://schemas.microsoft.com/office/drawing/2014/main" id="{A8EB16DF-5C56-5B7D-AB40-954D0AEC14C0}"/>
                </a:ext>
              </a:extLst>
            </p:cNvPr>
            <p:cNvSpPr txBox="1"/>
            <p:nvPr/>
          </p:nvSpPr>
          <p:spPr>
            <a:xfrm>
              <a:off x="583483" y="667381"/>
              <a:ext cx="7874793" cy="640616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//BOOLEAN</a:t>
              </a:r>
            </a:p>
            <a:p>
              <a:r>
                <a:rPr lang="en-US" sz="1600" spc="-66" dirty="0">
                  <a:solidFill>
                    <a:srgbClr val="2DBEB1"/>
                  </a:solidFill>
                  <a:latin typeface="Fira Code"/>
                </a:rPr>
                <a:t>Boolean </a:t>
              </a:r>
              <a:r>
                <a:rPr lang="en-US" sz="1600" spc="-66" dirty="0" err="1">
                  <a:solidFill>
                    <a:srgbClr val="FBF3E4"/>
                  </a:solidFill>
                  <a:latin typeface="Fira Code"/>
                </a:rPr>
                <a:t>booleanVar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z="1600" spc="-66" dirty="0">
                  <a:solidFill>
                    <a:srgbClr val="F7DF1E"/>
                  </a:solidFill>
                  <a:latin typeface="Fira Code"/>
                </a:rPr>
                <a:t>true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;</a:t>
              </a:r>
            </a:p>
            <a:p>
              <a:r>
                <a:rPr lang="en-US" sz="1600" spc="-66" dirty="0" err="1">
                  <a:solidFill>
                    <a:schemeClr val="bg1"/>
                  </a:solidFill>
                  <a:latin typeface="Fira Code"/>
                </a:rPr>
                <a:t>booleanVar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 = </a:t>
              </a:r>
              <a:r>
                <a:rPr lang="en-US" sz="1600" spc="-66" dirty="0" err="1">
                  <a:solidFill>
                    <a:schemeClr val="bg1"/>
                  </a:solidFill>
                  <a:latin typeface="Fira Code"/>
                </a:rPr>
                <a:t>Boolean.</a:t>
              </a:r>
              <a:r>
                <a:rPr lang="en-US" sz="1600" spc="-66" dirty="0" err="1">
                  <a:solidFill>
                    <a:srgbClr val="F7DF1E"/>
                  </a:solidFill>
                  <a:latin typeface="Fira Code"/>
                </a:rPr>
                <a:t>TRUE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;</a:t>
              </a:r>
            </a:p>
            <a:p>
              <a:endParaRPr lang="en-US" sz="1600" spc="-66" dirty="0">
                <a:solidFill>
                  <a:srgbClr val="F7DF1E"/>
                </a:solidFill>
                <a:latin typeface="Fira Code"/>
              </a:endParaRPr>
            </a:p>
            <a:p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//INTEGER</a:t>
              </a:r>
            </a:p>
            <a:p>
              <a:r>
                <a:rPr lang="en-US" sz="1600" spc="-66" dirty="0">
                  <a:solidFill>
                    <a:srgbClr val="2DBEB1"/>
                  </a:solidFill>
                  <a:latin typeface="Fira Code"/>
                </a:rPr>
                <a:t>Integer </a:t>
              </a:r>
              <a:r>
                <a:rPr lang="en-US" sz="1600" spc="-66" dirty="0" err="1">
                  <a:solidFill>
                    <a:srgbClr val="FBF3E4"/>
                  </a:solidFill>
                  <a:latin typeface="Fira Code"/>
                </a:rPr>
                <a:t>integerVar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z="1600" spc="-66" dirty="0">
                  <a:solidFill>
                    <a:srgbClr val="F7DF1E"/>
                  </a:solidFill>
                  <a:latin typeface="Fira Code"/>
                </a:rPr>
                <a:t>1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;</a:t>
              </a:r>
            </a:p>
            <a:p>
              <a:r>
                <a:rPr lang="en-US" sz="1600" spc="-66" dirty="0" err="1">
                  <a:solidFill>
                    <a:schemeClr val="bg1"/>
                  </a:solidFill>
                  <a:latin typeface="Fira Code"/>
                </a:rPr>
                <a:t>integerVar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 = </a:t>
              </a:r>
              <a:r>
                <a:rPr lang="en-US" sz="1600" spc="-66" dirty="0">
                  <a:solidFill>
                    <a:srgbClr val="F7DF1E"/>
                  </a:solidFill>
                  <a:latin typeface="Fira Code"/>
                </a:rPr>
                <a:t>null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;</a:t>
              </a:r>
            </a:p>
            <a:p>
              <a:endParaRPr lang="en-US" sz="1600" spc="-66" dirty="0">
                <a:solidFill>
                  <a:srgbClr val="F7DF1E"/>
                </a:solidFill>
                <a:latin typeface="Fira Code"/>
              </a:endParaRPr>
            </a:p>
            <a:p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//DOUBLE</a:t>
              </a:r>
            </a:p>
            <a:p>
              <a:r>
                <a:rPr lang="en-US" sz="1600" spc="-66" dirty="0">
                  <a:solidFill>
                    <a:srgbClr val="2DBEB1"/>
                  </a:solidFill>
                  <a:latin typeface="Fira Code"/>
                </a:rPr>
                <a:t>Double </a:t>
              </a:r>
              <a:r>
                <a:rPr lang="en-US" sz="1600" spc="-66" dirty="0" err="1">
                  <a:solidFill>
                    <a:srgbClr val="FBF3E4"/>
                  </a:solidFill>
                  <a:latin typeface="Fira Code"/>
                </a:rPr>
                <a:t>doubleVar</a:t>
              </a:r>
              <a:r>
                <a:rPr lang="en-US" sz="1600" spc="-66" dirty="0">
                  <a:solidFill>
                    <a:srgbClr val="D9D9D9"/>
                  </a:solidFill>
                  <a:latin typeface="Fira Code"/>
                </a:rPr>
                <a:t> = </a:t>
              </a:r>
              <a:r>
                <a:rPr lang="en-US" sz="1600" spc="-66" dirty="0">
                  <a:solidFill>
                    <a:srgbClr val="F7DF1E"/>
                  </a:solidFill>
                  <a:latin typeface="Fira Code"/>
                </a:rPr>
                <a:t>3.14</a:t>
              </a:r>
              <a:r>
                <a:rPr lang="en-US" sz="1600" spc="-66" dirty="0">
                  <a:solidFill>
                    <a:schemeClr val="bg1"/>
                  </a:solidFill>
                  <a:latin typeface="Fira Code"/>
                </a:rPr>
                <a:t>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4304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2FAA127-4E60-A696-1E6A-31A1CF1C71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3" t="17082" r="623" b="17082"/>
          <a:stretch/>
        </p:blipFill>
        <p:spPr>
          <a:xfrm>
            <a:off x="507369" y="457199"/>
            <a:ext cx="4229101" cy="4229101"/>
          </a:xfrm>
          <a:prstGeom prst="rect">
            <a:avLst/>
          </a:prstGeom>
        </p:spPr>
      </p:pic>
      <p:sp>
        <p:nvSpPr>
          <p:cNvPr id="1548" name="Google Shape;1548;p77"/>
          <p:cNvSpPr txBox="1">
            <a:spLocks noGrp="1"/>
          </p:cNvSpPr>
          <p:nvPr>
            <p:ph type="title"/>
          </p:nvPr>
        </p:nvSpPr>
        <p:spPr>
          <a:xfrm>
            <a:off x="5175278" y="1657203"/>
            <a:ext cx="286059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Laços</a:t>
            </a:r>
            <a:endParaRPr dirty="0"/>
          </a:p>
        </p:txBody>
      </p:sp>
      <p:sp>
        <p:nvSpPr>
          <p:cNvPr id="1549" name="Google Shape;1549;p77"/>
          <p:cNvSpPr txBox="1">
            <a:spLocks noGrp="1"/>
          </p:cNvSpPr>
          <p:nvPr>
            <p:ph type="title" idx="2"/>
          </p:nvPr>
        </p:nvSpPr>
        <p:spPr>
          <a:xfrm>
            <a:off x="5806895" y="2249403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551" name="Google Shape;1551;p77"/>
          <p:cNvCxnSpPr/>
          <p:nvPr/>
        </p:nvCxnSpPr>
        <p:spPr>
          <a:xfrm>
            <a:off x="6039023" y="340237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m 3" descr="Pingente de metal&#10;&#10;Descrição gerada automaticamente com confiança baixa">
            <a:extLst>
              <a:ext uri="{FF2B5EF4-FFF2-40B4-BE49-F238E27FC236}">
                <a16:creationId xmlns:a16="http://schemas.microsoft.com/office/drawing/2014/main" id="{F2AAEB00-C6B5-5B02-D769-8B6BC5908B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000"/>
          <a:stretch/>
        </p:blipFill>
        <p:spPr>
          <a:xfrm>
            <a:off x="507368" y="457199"/>
            <a:ext cx="4229101" cy="422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100881"/>
      </p:ext>
    </p:extLst>
  </p:cSld>
  <p:clrMapOvr>
    <a:masterClrMapping/>
  </p:clrMapOvr>
</p:sld>
</file>

<file path=ppt/theme/theme1.xml><?xml version="1.0" encoding="utf-8"?>
<a:theme xmlns:a="http://schemas.openxmlformats.org/drawingml/2006/main" name="Popic Café Company Profile XL by Slidesgo">
  <a:themeElements>
    <a:clrScheme name="Simple Light">
      <a:dk1>
        <a:srgbClr val="823E43"/>
      </a:dk1>
      <a:lt1>
        <a:srgbClr val="F9F0E8"/>
      </a:lt1>
      <a:dk2>
        <a:srgbClr val="2F1425"/>
      </a:dk2>
      <a:lt2>
        <a:srgbClr val="823E43"/>
      </a:lt2>
      <a:accent1>
        <a:srgbClr val="F9F0E8"/>
      </a:accent1>
      <a:accent2>
        <a:srgbClr val="2F1425"/>
      </a:accent2>
      <a:accent3>
        <a:srgbClr val="823E43"/>
      </a:accent3>
      <a:accent4>
        <a:srgbClr val="F9F0E8"/>
      </a:accent4>
      <a:accent5>
        <a:srgbClr val="2F1425"/>
      </a:accent5>
      <a:accent6>
        <a:srgbClr val="823E43"/>
      </a:accent6>
      <a:hlink>
        <a:srgbClr val="2F14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5140</TotalTime>
  <Words>631</Words>
  <Application>Microsoft Office PowerPoint</Application>
  <PresentationFormat>Apresentação na tela (16:9)</PresentationFormat>
  <Paragraphs>194</Paragraphs>
  <Slides>24</Slides>
  <Notes>24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31" baseType="lpstr">
      <vt:lpstr>Lexend Exa</vt:lpstr>
      <vt:lpstr>Calibri</vt:lpstr>
      <vt:lpstr>Fira Code</vt:lpstr>
      <vt:lpstr>Red Hat Text</vt:lpstr>
      <vt:lpstr>SimHei</vt:lpstr>
      <vt:lpstr>Arial</vt:lpstr>
      <vt:lpstr>Popic Café Company Profile XL by Slidesgo</vt:lpstr>
      <vt:lpstr>INTERFACES  JAVA DESKTOP</vt:lpstr>
      <vt:lpstr>Sintaxe Java</vt:lpstr>
      <vt:lpstr>Revisão</vt:lpstr>
      <vt:lpstr>Tipos</vt:lpstr>
      <vt:lpstr>TIPOS PRIMITIVOS</vt:lpstr>
      <vt:lpstr>TIPOS PRIMITIVOS</vt:lpstr>
      <vt:lpstr>TIPOS DE REFERÊNCIA</vt:lpstr>
      <vt:lpstr>CLASSES WRAPPER</vt:lpstr>
      <vt:lpstr>Laços</vt:lpstr>
      <vt:lpstr>FOR FOREACH</vt:lpstr>
      <vt:lpstr>Classes</vt:lpstr>
      <vt:lpstr>CLASSE CUSTOM</vt:lpstr>
      <vt:lpstr>Estruturas de dados</vt:lpstr>
      <vt:lpstr>LISTA</vt:lpstr>
      <vt:lpstr>SET</vt:lpstr>
      <vt:lpstr>FILA</vt:lpstr>
      <vt:lpstr>PILHA</vt:lpstr>
      <vt:lpstr>Modificadores de acesso</vt:lpstr>
      <vt:lpstr>Apresentação do PowerPoint</vt:lpstr>
      <vt:lpstr>Entradas e saídas</vt:lpstr>
      <vt:lpstr>IMPRESSÃO SAÍDA</vt:lpstr>
      <vt:lpstr>SCANNER ENTRADA</vt:lpstr>
      <vt:lpstr>Revisão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POPIC CAFÉ COMPANY PROFILE</dc:title>
  <dc:creator>Rafael Correa Alves</dc:creator>
  <cp:lastModifiedBy>Rafael Correa Alves</cp:lastModifiedBy>
  <cp:revision>18</cp:revision>
  <dcterms:modified xsi:type="dcterms:W3CDTF">2023-03-08T22:11:31Z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9deea41-824f-4c3c-afd5-7afdfc16eee8_Enabled">
    <vt:lpwstr>true</vt:lpwstr>
  </property>
  <property fmtid="{D5CDD505-2E9C-101B-9397-08002B2CF9AE}" pid="3" name="MSIP_Label_99deea41-824f-4c3c-afd5-7afdfc16eee8_SetDate">
    <vt:lpwstr>2023-03-08T22:11:29Z</vt:lpwstr>
  </property>
  <property fmtid="{D5CDD505-2E9C-101B-9397-08002B2CF9AE}" pid="4" name="MSIP_Label_99deea41-824f-4c3c-afd5-7afdfc16eee8_Method">
    <vt:lpwstr>Standard</vt:lpwstr>
  </property>
  <property fmtid="{D5CDD505-2E9C-101B-9397-08002B2CF9AE}" pid="5" name="MSIP_Label_99deea41-824f-4c3c-afd5-7afdfc16eee8_Name">
    <vt:lpwstr>99deea41-824f-4c3c-afd5-7afdfc16eee8</vt:lpwstr>
  </property>
  <property fmtid="{D5CDD505-2E9C-101B-9397-08002B2CF9AE}" pid="6" name="MSIP_Label_99deea41-824f-4c3c-afd5-7afdfc16eee8_SiteId">
    <vt:lpwstr>3223964c-6e1f-48ba-b705-423351281a8c</vt:lpwstr>
  </property>
  <property fmtid="{D5CDD505-2E9C-101B-9397-08002B2CF9AE}" pid="7" name="MSIP_Label_99deea41-824f-4c3c-afd5-7afdfc16eee8_ActionId">
    <vt:lpwstr>7cd47d77-e5eb-4770-9703-dbe7f80a9c25</vt:lpwstr>
  </property>
  <property fmtid="{D5CDD505-2E9C-101B-9397-08002B2CF9AE}" pid="8" name="MSIP_Label_99deea41-824f-4c3c-afd5-7afdfc16eee8_ContentBits">
    <vt:lpwstr>2</vt:lpwstr>
  </property>
</Properties>
</file>